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8" r:id="rId2"/>
    <p:sldId id="321" r:id="rId3"/>
    <p:sldId id="298" r:id="rId4"/>
    <p:sldId id="300" r:id="rId5"/>
    <p:sldId id="299" r:id="rId6"/>
    <p:sldId id="309" r:id="rId7"/>
    <p:sldId id="308" r:id="rId8"/>
    <p:sldId id="306" r:id="rId9"/>
    <p:sldId id="307" r:id="rId10"/>
    <p:sldId id="310" r:id="rId11"/>
    <p:sldId id="311" r:id="rId12"/>
    <p:sldId id="319" r:id="rId13"/>
    <p:sldId id="318" r:id="rId14"/>
    <p:sldId id="303" r:id="rId15"/>
    <p:sldId id="312" r:id="rId16"/>
    <p:sldId id="324" r:id="rId17"/>
    <p:sldId id="304" r:id="rId18"/>
    <p:sldId id="325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573"/>
    <a:srgbClr val="2F4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3990" autoAdjust="0"/>
    <p:restoredTop sz="42472" autoAdjust="0"/>
  </p:normalViewPr>
  <p:slideViewPr>
    <p:cSldViewPr>
      <p:cViewPr>
        <p:scale>
          <a:sx n="80" d="100"/>
          <a:sy n="80" d="100"/>
        </p:scale>
        <p:origin x="-930" y="14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AAB39-2641-485C-95F5-FCA53F64EF5E}" type="datetimeFigureOut">
              <a:rPr lang="de-DE" smtClean="0"/>
              <a:t>02.09.2021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32A6C-C0AD-425A-9E8A-4DDF61C019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8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709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927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26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842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053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05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293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25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33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4052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29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49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52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01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827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32A6C-C0AD-425A-9E8A-4DDF61C0195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05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D5B0-8F08-4167-A046-D85C8D08C583}" type="datetime1">
              <a:rPr lang="de-DE" smtClean="0"/>
              <a:t>02.09.2021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DGMP 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4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FBE1-6A6B-4158-9CA4-6DB9DB8D9C0B}" type="datetime1">
              <a:rPr lang="de-DE" smtClean="0"/>
              <a:t>02.09.2021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13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7F07-2832-412B-9EF2-9939EC371661}" type="datetime1">
              <a:rPr lang="de-DE" smtClean="0"/>
              <a:t>02.09.2021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77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9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365125"/>
          </a:xfrm>
        </p:spPr>
        <p:txBody>
          <a:bodyPr/>
          <a:lstStyle/>
          <a:p>
            <a:r>
              <a:rPr lang="de-DE" smtClean="0"/>
              <a:t>FWH </a:t>
            </a:r>
            <a:fld id="{DC69A947-0498-401E-A69E-A84E71CA79DA}" type="datetime1">
              <a:rPr lang="de-DE" smtClean="0"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448252"/>
            <a:ext cx="2895600" cy="365125"/>
          </a:xfrm>
        </p:spPr>
        <p:txBody>
          <a:bodyPr/>
          <a:lstStyle/>
          <a:p>
            <a:r>
              <a:rPr lang="de-DE" dirty="0" smtClean="0"/>
              <a:t>DGMP 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448252"/>
            <a:ext cx="2133600" cy="365125"/>
          </a:xfrm>
        </p:spPr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79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45F5E-4050-46C4-B3ED-074431075264}" type="datetime1">
              <a:rPr lang="de-DE" smtClean="0"/>
              <a:t>02.09.2021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83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20F4-4C6D-431A-8E5B-BFC755F32CEC}" type="datetime1">
              <a:rPr lang="de-DE" smtClean="0"/>
              <a:t>02.09.2021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82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7947-00CF-4586-BF8E-DB88BEC8412D}" type="datetime1">
              <a:rPr lang="de-DE" smtClean="0"/>
              <a:t>02.09.2021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07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B3BD-A0C6-4793-8A9D-40BC22544029}" type="datetime1">
              <a:rPr lang="de-DE" smtClean="0"/>
              <a:t>02.09.2021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20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2E24-7D0E-47EA-BD5F-01EEAD59D8B7}" type="datetime1">
              <a:rPr lang="de-DE" smtClean="0"/>
              <a:t>02.09.2021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65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2597-CA04-4F33-81D4-EA607F694725}" type="datetime1">
              <a:rPr lang="de-DE" smtClean="0"/>
              <a:t>02.09.2021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12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0C12C-D6D7-4F33-9609-AF01DE8E2699}" type="datetime1">
              <a:rPr lang="de-DE" smtClean="0"/>
              <a:t>02.09.2021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67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18CB-EBEF-41B6-A5F0-B70047E71B37}" type="datetime1">
              <a:rPr lang="de-DE" smtClean="0"/>
              <a:t>02.09.2021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DGMP 2019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F9409-CFA3-47D6-8759-ADCFD01384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10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hyperlink" Target="mailto:frank.hensley@gmx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1.png"/><Relationship Id="rId2" Type="http://schemas.openxmlformats.org/officeDocument/2006/relationships/audio" Target="../media/media13.wav"/><Relationship Id="rId16" Type="http://schemas.openxmlformats.org/officeDocument/2006/relationships/image" Target="../media/image28.png"/><Relationship Id="rId1" Type="http://schemas.microsoft.com/office/2007/relationships/media" Target="../media/media13.wav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4.emf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uramet.org/research-innovation/search-research-projects/" TargetMode="Externa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New DIN reports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brachytherapy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Frank Hensley</a:t>
            </a:r>
          </a:p>
          <a:p>
            <a:r>
              <a:rPr lang="de-DE" sz="1600" dirty="0" smtClean="0"/>
              <a:t>04/1990 -11/2014:  </a:t>
            </a:r>
            <a:r>
              <a:rPr lang="de-DE" sz="2000" dirty="0" smtClean="0"/>
              <a:t>Universitätsklinikum Heidelberg, </a:t>
            </a:r>
            <a:br>
              <a:rPr lang="de-DE" sz="2000" dirty="0" smtClean="0"/>
            </a:br>
            <a:r>
              <a:rPr lang="de-DE" sz="2000" dirty="0" err="1" smtClean="0"/>
              <a:t>Dept</a:t>
            </a:r>
            <a:r>
              <a:rPr lang="de-DE" sz="2000" dirty="0" smtClean="0"/>
              <a:t>. Radioonkologie und Strahlentherapie</a:t>
            </a:r>
          </a:p>
          <a:p>
            <a:r>
              <a:rPr lang="de-DE" sz="2000" dirty="0">
                <a:hlinkClick r:id="rId4"/>
              </a:rPr>
              <a:t>f</a:t>
            </a:r>
            <a:r>
              <a:rPr lang="de-DE" sz="2000" dirty="0" smtClean="0">
                <a:hlinkClick r:id="rId4"/>
              </a:rPr>
              <a:t>rank.hensley@gmx.de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"/>
    </mc:Choice>
    <mc:Fallback xmlns="">
      <p:transition spd="slow" advTm="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DIN 6803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35280" cy="5328592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 err="1" smtClean="0">
                <a:solidFill>
                  <a:schemeClr val="tx1"/>
                </a:solidFill>
              </a:rPr>
              <a:t>Since</a:t>
            </a:r>
            <a:r>
              <a:rPr lang="de-DE" sz="2400" dirty="0" smtClean="0">
                <a:solidFill>
                  <a:schemeClr val="tx1"/>
                </a:solidFill>
              </a:rPr>
              <a:t> 2012 :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br>
              <a:rPr lang="de-DE" sz="2400" dirty="0" smtClean="0">
                <a:solidFill>
                  <a:srgbClr val="C00000"/>
                </a:solidFill>
              </a:rPr>
            </a:br>
            <a:r>
              <a:rPr lang="de-DE" sz="2400" dirty="0" smtClean="0">
                <a:solidFill>
                  <a:srgbClr val="C00000"/>
                </a:solidFill>
              </a:rPr>
              <a:t>DIN </a:t>
            </a:r>
            <a:r>
              <a:rPr lang="de-DE" sz="2400" dirty="0" err="1" smtClean="0">
                <a:solidFill>
                  <a:srgbClr val="C00000"/>
                </a:solidFill>
              </a:rPr>
              <a:t>series</a:t>
            </a:r>
            <a:r>
              <a:rPr lang="de-DE" sz="2400" dirty="0" smtClean="0">
                <a:solidFill>
                  <a:srgbClr val="C00000"/>
                </a:solidFill>
              </a:rPr>
              <a:t> 6803: </a:t>
            </a:r>
            <a:r>
              <a:rPr lang="de-DE" sz="2400" dirty="0" smtClean="0"/>
              <a:t>Dosimetrie für die Photonen-</a:t>
            </a:r>
            <a:r>
              <a:rPr lang="de-DE" sz="2400" dirty="0" err="1" smtClean="0"/>
              <a:t>Brachytherapie</a:t>
            </a:r>
            <a:endParaRPr lang="de-DE" sz="2400" dirty="0" smtClean="0"/>
          </a:p>
          <a:p>
            <a:pPr marL="0" indent="0">
              <a:buNone/>
            </a:pPr>
            <a:r>
              <a:rPr lang="de-DE" sz="1800" dirty="0" err="1" smtClean="0">
                <a:solidFill>
                  <a:schemeClr val="tx1"/>
                </a:solidFill>
              </a:rPr>
              <a:t>Meant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give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more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space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detailed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recommendations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brachytherapy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endParaRPr lang="de-DE" sz="1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rgbClr val="C00000"/>
                </a:solidFill>
              </a:rPr>
              <a:t>DIN 6803-1: </a:t>
            </a:r>
            <a:r>
              <a:rPr lang="de-DE" sz="2800" dirty="0"/>
              <a:t> </a:t>
            </a:r>
            <a:r>
              <a:rPr lang="de-DE" sz="2800" dirty="0" smtClean="0"/>
              <a:t> </a:t>
            </a:r>
            <a:r>
              <a:rPr lang="de-DE" sz="2000" dirty="0" err="1" smtClean="0"/>
              <a:t>special</a:t>
            </a:r>
            <a:r>
              <a:rPr lang="de-DE" sz="2000" dirty="0" smtClean="0"/>
              <a:t> </a:t>
            </a:r>
            <a:r>
              <a:rPr lang="de-DE" sz="2000" dirty="0" err="1" smtClean="0"/>
              <a:t>terms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defintions</a:t>
            </a:r>
            <a:r>
              <a:rPr lang="de-DE" sz="2000" dirty="0" smtClean="0"/>
              <a:t> in </a:t>
            </a:r>
            <a:r>
              <a:rPr lang="de-DE" sz="2000" dirty="0" err="1" smtClean="0"/>
              <a:t>Brachytherapy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600" dirty="0" err="1" smtClean="0">
                <a:solidFill>
                  <a:schemeClr val="tx1"/>
                </a:solidFill>
              </a:rPr>
              <a:t>published</a:t>
            </a:r>
            <a:r>
              <a:rPr lang="de-DE" sz="1600" dirty="0" smtClean="0">
                <a:solidFill>
                  <a:schemeClr val="tx1"/>
                </a:solidFill>
              </a:rPr>
              <a:t>  05-2019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800" dirty="0" err="1" smtClean="0">
                <a:solidFill>
                  <a:schemeClr val="tx1"/>
                </a:solidFill>
              </a:rPr>
              <a:t>present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discussion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that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definitions</a:t>
            </a:r>
            <a:r>
              <a:rPr lang="de-DE" sz="1800" dirty="0" smtClean="0">
                <a:solidFill>
                  <a:schemeClr val="tx1"/>
                </a:solidFill>
              </a:rPr>
              <a:t> of DIN-6803-1 </a:t>
            </a:r>
            <a:r>
              <a:rPr lang="de-DE" sz="1800" dirty="0" err="1" smtClean="0">
                <a:solidFill>
                  <a:schemeClr val="tx1"/>
                </a:solidFill>
              </a:rPr>
              <a:t>should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possibly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re-integrated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into</a:t>
            </a:r>
            <a:r>
              <a:rPr lang="de-DE" sz="1800" dirty="0" smtClean="0">
                <a:solidFill>
                  <a:schemeClr val="tx1"/>
                </a:solidFill>
              </a:rPr>
              <a:t> DIN 6814  </a:t>
            </a:r>
            <a:r>
              <a:rPr lang="de-DE" sz="1600" dirty="0" smtClean="0">
                <a:solidFill>
                  <a:schemeClr val="tx1"/>
                </a:solidFill>
              </a:rPr>
              <a:t>(DIN 6814-3 : Terms in </a:t>
            </a:r>
            <a:r>
              <a:rPr lang="de-DE" sz="1600" dirty="0" err="1" smtClean="0">
                <a:solidFill>
                  <a:schemeClr val="tx1"/>
                </a:solidFill>
              </a:rPr>
              <a:t>dosimetry</a:t>
            </a:r>
            <a:r>
              <a:rPr lang="de-DE" sz="1600" dirty="0" smtClean="0">
                <a:solidFill>
                  <a:schemeClr val="tx1"/>
                </a:solidFill>
              </a:rPr>
              <a:t>)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1100" dirty="0" smtClean="0">
                <a:solidFill>
                  <a:schemeClr val="tx1"/>
                </a:solidFill>
              </a:rPr>
              <a:t/>
            </a:r>
            <a:br>
              <a:rPr lang="de-DE" sz="11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rgbClr val="C00000"/>
                </a:solidFill>
              </a:rPr>
              <a:t>DIN 6803-2  </a:t>
            </a:r>
            <a:r>
              <a:rPr lang="de-DE" sz="2000" dirty="0" smtClean="0"/>
              <a:t>Dose </a:t>
            </a:r>
            <a:r>
              <a:rPr lang="de-DE" sz="2000" dirty="0" err="1" smtClean="0"/>
              <a:t>calculation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QA 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800" dirty="0" err="1" smtClean="0">
                <a:solidFill>
                  <a:schemeClr val="tx1"/>
                </a:solidFill>
              </a:rPr>
              <a:t>published</a:t>
            </a:r>
            <a:r>
              <a:rPr lang="de-DE" sz="1800" dirty="0" smtClean="0">
                <a:solidFill>
                  <a:schemeClr val="tx1"/>
                </a:solidFill>
              </a:rPr>
              <a:t> 12-2020</a:t>
            </a:r>
            <a:br>
              <a:rPr lang="de-DE" sz="1800" dirty="0" smtClean="0">
                <a:solidFill>
                  <a:schemeClr val="tx1"/>
                </a:solidFill>
              </a:rPr>
            </a:br>
            <a:endParaRPr lang="de-DE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rgbClr val="C00000"/>
                </a:solidFill>
              </a:rPr>
              <a:t>DIN 6803-3  </a:t>
            </a:r>
            <a:r>
              <a:rPr lang="de-DE" sz="2000" dirty="0" err="1" smtClean="0"/>
              <a:t>Dosimetry</a:t>
            </a:r>
            <a:r>
              <a:rPr lang="de-DE" sz="2000" dirty="0" smtClean="0"/>
              <a:t> of HE </a:t>
            </a:r>
            <a:r>
              <a:rPr lang="de-DE" sz="2000" dirty="0" err="1" smtClean="0"/>
              <a:t>photon</a:t>
            </a:r>
            <a:r>
              <a:rPr lang="de-DE" sz="2000" dirty="0" smtClean="0"/>
              <a:t>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Brachytherapy</a:t>
            </a:r>
            <a:r>
              <a:rPr lang="de-DE" sz="1800" dirty="0" smtClean="0"/>
              <a:t>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800" dirty="0" err="1" smtClean="0">
                <a:solidFill>
                  <a:schemeClr val="tx1"/>
                </a:solidFill>
              </a:rPr>
              <a:t>work</a:t>
            </a:r>
            <a:r>
              <a:rPr lang="de-DE" sz="1800" dirty="0" smtClean="0">
                <a:solidFill>
                  <a:schemeClr val="tx1"/>
                </a:solidFill>
              </a:rPr>
              <a:t> in </a:t>
            </a:r>
            <a:r>
              <a:rPr lang="de-DE" sz="1800" dirty="0" err="1" smtClean="0">
                <a:solidFill>
                  <a:schemeClr val="tx1"/>
                </a:solidFill>
              </a:rPr>
              <a:t>progress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endParaRPr lang="de-DE" sz="1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rgbClr val="C00000"/>
                </a:solidFill>
              </a:rPr>
              <a:t>DIN 6803-4:  </a:t>
            </a:r>
            <a:r>
              <a:rPr lang="de-DE" sz="2000" dirty="0" err="1" smtClean="0"/>
              <a:t>Dosimetry</a:t>
            </a:r>
            <a:r>
              <a:rPr lang="de-DE" sz="2000" dirty="0" smtClean="0"/>
              <a:t> of electronic </a:t>
            </a:r>
            <a:r>
              <a:rPr lang="de-DE" sz="2000" dirty="0" err="1" smtClean="0"/>
              <a:t>brachytherapy</a:t>
            </a:r>
            <a:r>
              <a:rPr lang="de-DE" sz="2400" dirty="0" smtClean="0"/>
              <a:t> 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800" dirty="0" err="1" smtClean="0">
                <a:solidFill>
                  <a:schemeClr val="tx1"/>
                </a:solidFill>
              </a:rPr>
              <a:t>work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>
                <a:solidFill>
                  <a:schemeClr val="tx1"/>
                </a:solidFill>
              </a:rPr>
              <a:t>in </a:t>
            </a:r>
            <a:r>
              <a:rPr lang="de-DE" sz="1800" dirty="0" err="1">
                <a:solidFill>
                  <a:schemeClr val="tx1"/>
                </a:solidFill>
              </a:rPr>
              <a:t>progress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10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0"/>
    </mc:Choice>
    <mc:Fallback xmlns="">
      <p:transition spd="slow" advTm="4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9" x="6923088" y="3008313"/>
          <p14:tracePt t="5548" x="6943725" y="2971800"/>
          <p14:tracePt t="5548" x="6951663" y="2928938"/>
          <p14:tracePt t="5561" x="6994525" y="2857500"/>
          <p14:tracePt t="5577" x="7065963" y="2736850"/>
          <p14:tracePt t="5595" x="7100888" y="2643188"/>
          <p14:tracePt t="5610" x="7129463" y="2565400"/>
          <p14:tracePt t="5628" x="7158038" y="2479675"/>
          <p14:tracePt t="5643" x="7194550" y="2386013"/>
          <p14:tracePt t="5661" x="7223125" y="2279650"/>
          <p14:tracePt t="5677" x="7265988" y="2171700"/>
          <p14:tracePt t="5677" x="7294563" y="2122488"/>
          <p14:tracePt t="5698" x="7329488" y="2014538"/>
          <p14:tracePt t="5713" x="7372350" y="1914525"/>
          <p14:tracePt t="5731" x="7408863" y="1836738"/>
          <p14:tracePt t="5746" x="7458075" y="1751013"/>
          <p14:tracePt t="5763" x="7508875" y="1643063"/>
          <p14:tracePt t="5780" x="7558088" y="1536700"/>
          <p14:tracePt t="5796" x="7600950" y="1422400"/>
          <p14:tracePt t="5812" x="7623175" y="1222375"/>
          <p14:tracePt t="5830" x="7623175" y="1065213"/>
          <p14:tracePt t="5844" x="7608888" y="908050"/>
          <p14:tracePt t="5862" x="7566025" y="750888"/>
          <p14:tracePt t="5877" x="7494588" y="565150"/>
          <p14:tracePt t="5896" x="7265988" y="207963"/>
          <p14:tracePt t="5914" x="7172325" y="107950"/>
          <p14:tracePt t="5927" x="7037388" y="0"/>
          <p14:tracePt t="5945" x="6886575" y="0"/>
          <p14:tracePt t="5945" x="6780213" y="0"/>
          <p14:tracePt t="5977" x="6537325" y="0"/>
          <p14:tracePt t="5977" x="6329363" y="0"/>
          <p14:tracePt t="5995" x="6137275" y="0"/>
          <p14:tracePt t="6012" x="5972175" y="0"/>
          <p14:tracePt t="6028" x="5857875" y="0"/>
          <p14:tracePt t="6044" x="5737225" y="0"/>
          <p14:tracePt t="6061" x="5600700" y="7938"/>
          <p14:tracePt t="6078" x="5351463" y="14288"/>
          <p14:tracePt t="6095" x="5165725" y="28575"/>
          <p14:tracePt t="6111" x="4965700" y="42863"/>
          <p14:tracePt t="6127" x="4743450" y="57150"/>
          <p14:tracePt t="6145" x="4508500" y="79375"/>
          <p14:tracePt t="6160" x="4294188" y="114300"/>
          <p14:tracePt t="6178" x="4108450" y="142875"/>
          <p14:tracePt t="6178" x="4037013" y="165100"/>
          <p14:tracePt t="6211" x="3914775" y="207963"/>
          <p14:tracePt t="6212" x="3829050" y="250825"/>
          <p14:tracePt t="6229" x="3751263" y="300038"/>
          <p14:tracePt t="6245" x="3665538" y="365125"/>
          <p14:tracePt t="6262" x="3594100" y="422275"/>
          <p14:tracePt t="6278" x="3551238" y="479425"/>
          <p14:tracePt t="6295" x="3500438" y="528638"/>
          <p14:tracePt t="6310" x="3465513" y="579438"/>
          <p14:tracePt t="6327" x="3443288" y="657225"/>
          <p14:tracePt t="6343" x="3436938" y="708025"/>
          <p14:tracePt t="6361" x="3436938" y="757238"/>
          <p14:tracePt t="6377" x="3436938" y="822325"/>
          <p14:tracePt t="6393" x="3465513" y="879475"/>
          <p14:tracePt t="6411" x="3529013" y="971550"/>
          <p14:tracePt t="6426" x="3614738" y="1065213"/>
          <p14:tracePt t="6444" x="3722688" y="1150938"/>
          <p14:tracePt t="6459" x="3886200" y="1236663"/>
          <p14:tracePt t="6478" x="4014788" y="1293813"/>
          <p14:tracePt t="6493" x="4200525" y="1328738"/>
          <p14:tracePt t="6511" x="4437063" y="1343025"/>
          <p14:tracePt t="6527" x="4651375" y="1350963"/>
          <p14:tracePt t="6543" x="4951413" y="1350963"/>
          <p14:tracePt t="6561" x="5308600" y="1328738"/>
          <p14:tracePt t="6561" x="5500688" y="1322388"/>
          <p14:tracePt t="6580" x="5665788" y="1308100"/>
          <p14:tracePt t="6593" x="6000750" y="1285875"/>
          <p14:tracePt t="6612" x="6137275" y="1243013"/>
          <p14:tracePt t="6629" x="6208713" y="1208088"/>
          <p14:tracePt t="6646" x="6251575" y="1157288"/>
          <p14:tracePt t="6660" x="6280150" y="1114425"/>
          <p14:tracePt t="6678" x="6300788" y="1050925"/>
          <p14:tracePt t="6695" x="6300788" y="1014413"/>
          <p14:tracePt t="6714" x="6300788" y="985838"/>
          <p14:tracePt t="6728" x="6300788" y="979488"/>
          <p14:tracePt t="6821" x="6286500" y="985838"/>
          <p14:tracePt t="6829" x="6272213" y="1014413"/>
          <p14:tracePt t="6835" x="6251575" y="1065213"/>
          <p14:tracePt t="6835" x="6229350" y="1128713"/>
          <p14:tracePt t="6846" x="6200775" y="1265238"/>
          <p14:tracePt t="6861" x="6200775" y="1371600"/>
          <p14:tracePt t="6880" x="6223000" y="1471613"/>
          <p14:tracePt t="6897" x="6251575" y="1557338"/>
          <p14:tracePt t="6897" x="0" y="0"/>
        </p14:tracePtLst>
        <p14:tracePtLst>
          <p14:tracePt t="20925" x="3836988" y="5543550"/>
          <p14:tracePt t="20953" x="3836988" y="5537200"/>
          <p14:tracePt t="20978" x="3800475" y="5514975"/>
          <p14:tracePt t="20985" x="3765550" y="5486400"/>
          <p14:tracePt t="20994" x="3736975" y="5472113"/>
          <p14:tracePt t="20999" x="3694113" y="5451475"/>
          <p14:tracePt t="21011" x="3671888" y="5443538"/>
          <p14:tracePt t="21088" x="3665538" y="5429250"/>
          <p14:tracePt t="21094" x="3657600" y="5422900"/>
          <p14:tracePt t="21117" x="3657600" y="5414963"/>
          <p14:tracePt t="21125" x="3657600" y="5400675"/>
          <p14:tracePt t="21125" x="3651250" y="5386388"/>
          <p14:tracePt t="21145" x="3643313" y="5365750"/>
          <p14:tracePt t="21145" x="3636963" y="5337175"/>
          <p14:tracePt t="21161" x="3629025" y="5314950"/>
          <p14:tracePt t="21179" x="3600450" y="5257800"/>
          <p14:tracePt t="21195" x="3500438" y="5100638"/>
          <p14:tracePt t="21214" x="3451225" y="4994275"/>
          <p14:tracePt t="21228" x="3408363" y="4879975"/>
          <p14:tracePt t="21246" x="3357563" y="4765675"/>
          <p14:tracePt t="21263" x="3322638" y="4651375"/>
          <p14:tracePt t="21278" x="3308350" y="4529138"/>
          <p14:tracePt t="21296" x="3300413" y="4408488"/>
          <p14:tracePt t="21311" x="3308350" y="4222750"/>
          <p14:tracePt t="21332" x="3314700" y="4100513"/>
          <p14:tracePt t="21345" x="3328988" y="3979863"/>
          <p14:tracePt t="21363" x="3336925" y="3829050"/>
          <p14:tracePt t="21378" x="3365500" y="3643313"/>
          <p14:tracePt t="21400" x="3422650" y="3457575"/>
          <p14:tracePt t="21413" x="3479800" y="3314700"/>
          <p14:tracePt t="21413" x="3508375" y="3251200"/>
          <p14:tracePt t="21431" x="3536950" y="3194050"/>
          <p14:tracePt t="21446" x="3579813" y="3071813"/>
          <p14:tracePt t="21465" x="3586163" y="3014663"/>
          <p14:tracePt t="21479" x="3586163" y="2986088"/>
          <p14:tracePt t="21497" x="3586163" y="2971800"/>
          <p14:tracePt t="21512" x="3586163" y="2965450"/>
          <p14:tracePt t="21529" x="3579813" y="2957513"/>
          <p14:tracePt t="21544" x="3543300" y="2951163"/>
          <p14:tracePt t="21563" x="3486150" y="2928938"/>
          <p14:tracePt t="21578" x="3328988" y="2871788"/>
          <p14:tracePt t="21598" x="3214688" y="2822575"/>
          <p14:tracePt t="21613" x="3114675" y="2779713"/>
          <p14:tracePt t="21631" x="3008313" y="2743200"/>
          <p14:tracePt t="21647" x="2886075" y="2700338"/>
          <p14:tracePt t="21663" x="2671763" y="2657475"/>
          <p14:tracePt t="21681" x="2500313" y="2651125"/>
          <p14:tracePt t="21701" x="2314575" y="2651125"/>
          <p14:tracePt t="21713" x="2043113" y="2651125"/>
          <p14:tracePt t="21730" x="1751013" y="2671763"/>
          <p14:tracePt t="21747" x="1414463" y="2671763"/>
          <p14:tracePt t="21764" x="1036638" y="2628900"/>
          <p14:tracePt t="21780" x="728663" y="2608263"/>
          <p14:tracePt t="21780" x="628650" y="2608263"/>
          <p14:tracePt t="21799" x="536575" y="2608263"/>
          <p14:tracePt t="21812" x="357188" y="2608263"/>
          <p14:tracePt t="21832" x="300038" y="2608263"/>
          <p14:tracePt t="21846" x="271463" y="2614613"/>
          <p14:tracePt t="21864" x="257175" y="2622550"/>
          <p14:tracePt t="21880" x="228600" y="2636838"/>
          <p14:tracePt t="21880" x="207963" y="2657475"/>
          <p14:tracePt t="21912" x="185738" y="2671763"/>
          <p14:tracePt t="21913" x="150813" y="2700338"/>
          <p14:tracePt t="21913" x="136525" y="2722563"/>
          <p14:tracePt t="21933" x="107950" y="2757488"/>
          <p14:tracePt t="21946" x="100013" y="2786063"/>
          <p14:tracePt t="21964" x="100013" y="2836863"/>
          <p14:tracePt t="21981" x="136525" y="2908300"/>
          <p14:tracePt t="21998" x="200025" y="2986088"/>
          <p14:tracePt t="22015" x="328613" y="3065463"/>
          <p14:tracePt t="22031" x="508000" y="3122613"/>
          <p14:tracePt t="22047" x="779463" y="3165475"/>
          <p14:tracePt t="22047" x="950913" y="3179763"/>
          <p14:tracePt t="22065" x="1143000" y="3179763"/>
          <p14:tracePt t="22079" x="1808163" y="3171825"/>
          <p14:tracePt t="22098" x="2279650" y="3122613"/>
          <p14:tracePt t="22113" x="2665413" y="3057525"/>
          <p14:tracePt t="22128" x="2900363" y="3008313"/>
          <p14:tracePt t="22145" x="3028950" y="2957513"/>
          <p14:tracePt t="22162" x="3086100" y="2928938"/>
          <p14:tracePt t="22178" x="3094038" y="2922588"/>
          <p14:tracePt t="22281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  <a:ln>
            <a:noFill/>
          </a:ln>
        </p:spPr>
        <p:txBody>
          <a:bodyPr/>
          <a:lstStyle/>
          <a:p>
            <a:r>
              <a:rPr lang="de-DE" dirty="0" smtClean="0"/>
              <a:t>DIN 6803-2 : 2020-12</a:t>
            </a:r>
            <a:r>
              <a:rPr lang="de-DE" sz="2000" b="0" dirty="0"/>
              <a:t/>
            </a:r>
            <a:br>
              <a:rPr lang="de-DE" sz="2000" b="0" dirty="0"/>
            </a:br>
            <a:r>
              <a:rPr lang="de-DE" sz="1200" b="0" dirty="0"/>
              <a:t> </a:t>
            </a:r>
            <a:r>
              <a:rPr lang="de-DE" sz="1200" dirty="0">
                <a:solidFill>
                  <a:schemeClr val="tx1"/>
                </a:solidFill>
              </a:rPr>
              <a:t>Dosimetrie für die Photonen-</a:t>
            </a:r>
            <a:r>
              <a:rPr lang="de-DE" sz="1200" dirty="0" err="1">
                <a:solidFill>
                  <a:schemeClr val="tx1"/>
                </a:solidFill>
              </a:rPr>
              <a:t>Brachytherapie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Teil </a:t>
            </a:r>
            <a:r>
              <a:rPr lang="de-DE" sz="1200" dirty="0">
                <a:solidFill>
                  <a:schemeClr val="tx1"/>
                </a:solidFill>
              </a:rPr>
              <a:t>2:  </a:t>
            </a:r>
            <a:r>
              <a:rPr lang="de-DE" sz="1200" dirty="0" smtClean="0">
                <a:solidFill>
                  <a:schemeClr val="tx1"/>
                </a:solidFill>
              </a:rPr>
              <a:t> Strahler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Strahlerkalibrierung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Strahlerprüfung</a:t>
            </a:r>
            <a:r>
              <a:rPr lang="de-DE" sz="1200" dirty="0">
                <a:solidFill>
                  <a:schemeClr val="tx1"/>
                </a:solidFill>
              </a:rPr>
              <a:t> und Dosisberechnung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dirty="0" smtClean="0">
                <a:solidFill>
                  <a:schemeClr val="tx1"/>
                </a:solidFill>
              </a:rPr>
              <a:t>Dosimetry </a:t>
            </a:r>
            <a:r>
              <a:rPr lang="en-US" sz="1700" dirty="0">
                <a:solidFill>
                  <a:schemeClr val="tx1"/>
                </a:solidFill>
              </a:rPr>
              <a:t>for Photon Brachytherapy — Part 2: Radiation sources, source calibration, source test and dose calculation</a:t>
            </a:r>
            <a:r>
              <a:rPr lang="de-DE" sz="2000" dirty="0" smtClean="0">
                <a:solidFill>
                  <a:srgbClr val="C00000"/>
                </a:solidFill>
              </a:rPr>
              <a:t/>
            </a:r>
            <a:br>
              <a:rPr lang="de-DE" sz="2000" dirty="0" smtClean="0">
                <a:solidFill>
                  <a:srgbClr val="C00000"/>
                </a:solidFill>
              </a:rPr>
            </a:br>
            <a:r>
              <a:rPr lang="de-DE" sz="1700" dirty="0" smtClean="0">
                <a:solidFill>
                  <a:srgbClr val="C00000"/>
                </a:solidFill>
              </a:rPr>
              <a:t/>
            </a:r>
            <a:br>
              <a:rPr lang="de-DE" sz="1700" dirty="0" smtClean="0">
                <a:solidFill>
                  <a:srgbClr val="C00000"/>
                </a:solidFill>
              </a:rPr>
            </a:br>
            <a:r>
              <a:rPr lang="de-DE" sz="2000" dirty="0" smtClean="0">
                <a:solidFill>
                  <a:srgbClr val="C00000"/>
                </a:solidFill>
              </a:rPr>
              <a:t>TG43 </a:t>
            </a:r>
            <a:r>
              <a:rPr lang="de-DE" sz="2000" dirty="0" err="1" smtClean="0">
                <a:solidFill>
                  <a:srgbClr val="C00000"/>
                </a:solidFill>
              </a:rPr>
              <a:t>is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recommended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as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standard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method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for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the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calculation</a:t>
            </a:r>
            <a:r>
              <a:rPr lang="de-DE" sz="2000" dirty="0" smtClean="0">
                <a:solidFill>
                  <a:srgbClr val="C00000"/>
                </a:solidFill>
              </a:rPr>
              <a:t> of dose </a:t>
            </a:r>
            <a:r>
              <a:rPr lang="de-DE" sz="2000" dirty="0" err="1" smtClean="0">
                <a:solidFill>
                  <a:srgbClr val="C00000"/>
                </a:solidFill>
              </a:rPr>
              <a:t>distributions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from</a:t>
            </a:r>
            <a:r>
              <a:rPr lang="de-DE" sz="2000" dirty="0" smtClean="0">
                <a:solidFill>
                  <a:srgbClr val="C00000"/>
                </a:solidFill>
              </a:rPr>
              <a:t> HE </a:t>
            </a:r>
            <a:r>
              <a:rPr lang="de-DE" sz="2000" dirty="0" err="1" smtClean="0">
                <a:solidFill>
                  <a:srgbClr val="C00000"/>
                </a:solidFill>
              </a:rPr>
              <a:t>and</a:t>
            </a:r>
            <a:r>
              <a:rPr lang="de-DE" sz="2000" dirty="0" smtClean="0">
                <a:solidFill>
                  <a:srgbClr val="C00000"/>
                </a:solidFill>
              </a:rPr>
              <a:t> LE </a:t>
            </a:r>
            <a:r>
              <a:rPr lang="de-DE" sz="2000" dirty="0" err="1" smtClean="0">
                <a:solidFill>
                  <a:srgbClr val="C00000"/>
                </a:solidFill>
              </a:rPr>
              <a:t>Brachytheapy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sources</a:t>
            </a:r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200" b="1" i="1" dirty="0" smtClean="0">
                <a:solidFill>
                  <a:schemeClr val="accent2"/>
                </a:solidFill>
              </a:rPr>
              <a:t>S</a:t>
            </a:r>
            <a:r>
              <a:rPr lang="de-DE" sz="2200" b="1" baseline="-25000" dirty="0" smtClean="0">
                <a:solidFill>
                  <a:schemeClr val="accent2"/>
                </a:solidFill>
              </a:rPr>
              <a:t>K</a:t>
            </a:r>
            <a:r>
              <a:rPr lang="de-DE" sz="1800" b="1" dirty="0" smtClean="0">
                <a:solidFill>
                  <a:schemeClr val="accent2"/>
                </a:solidFill>
              </a:rPr>
              <a:t>  („</a:t>
            </a:r>
            <a:r>
              <a:rPr lang="de-DE" sz="1800" b="1" dirty="0" err="1" smtClean="0">
                <a:solidFill>
                  <a:schemeClr val="accent2"/>
                </a:solidFill>
              </a:rPr>
              <a:t>Luftkerma</a:t>
            </a:r>
            <a:r>
              <a:rPr lang="de-DE" sz="1800" b="1" dirty="0" smtClean="0">
                <a:solidFill>
                  <a:schemeClr val="accent2"/>
                </a:solidFill>
              </a:rPr>
              <a:t>-Stärke“)  </a:t>
            </a:r>
            <a:br>
              <a:rPr lang="de-DE" sz="1800" b="1" dirty="0" smtClean="0">
                <a:solidFill>
                  <a:schemeClr val="accent2"/>
                </a:solidFill>
              </a:rPr>
            </a:br>
            <a:r>
              <a:rPr lang="de-DE" sz="1700" dirty="0" smtClean="0">
                <a:solidFill>
                  <a:schemeClr val="accent2"/>
                </a:solidFill>
              </a:rPr>
              <a:t>    </a:t>
            </a:r>
            <a:r>
              <a:rPr lang="de-DE" sz="1700" b="1" dirty="0" err="1" smtClean="0">
                <a:solidFill>
                  <a:schemeClr val="tx1"/>
                </a:solidFill>
              </a:rPr>
              <a:t>is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recommended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as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the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standard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quantity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for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source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calibration</a:t>
            </a:r>
            <a:endParaRPr lang="de-DE" sz="1700" b="1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700" b="1" dirty="0">
                <a:solidFill>
                  <a:schemeClr val="tx1"/>
                </a:solidFill>
              </a:rPr>
              <a:t>	</a:t>
            </a:r>
            <a:r>
              <a:rPr lang="de-DE" sz="1700" b="1" dirty="0" smtClean="0">
                <a:solidFill>
                  <a:schemeClr val="tx1"/>
                </a:solidFill>
              </a:rPr>
              <a:t>(</a:t>
            </a:r>
            <a:r>
              <a:rPr lang="de-DE" sz="1700" b="1" dirty="0" err="1" smtClean="0">
                <a:solidFill>
                  <a:schemeClr val="tx1"/>
                </a:solidFill>
              </a:rPr>
              <a:t>as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well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as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the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other</a:t>
            </a:r>
            <a:r>
              <a:rPr lang="de-DE" sz="1700" b="1" dirty="0" smtClean="0">
                <a:solidFill>
                  <a:schemeClr val="tx1"/>
                </a:solidFill>
              </a:rPr>
              <a:t> TG43 </a:t>
            </a:r>
            <a:r>
              <a:rPr lang="de-DE" sz="1700" b="1" dirty="0" err="1" smtClean="0">
                <a:solidFill>
                  <a:schemeClr val="tx1"/>
                </a:solidFill>
              </a:rPr>
              <a:t>calculation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parameters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for</a:t>
            </a:r>
            <a:r>
              <a:rPr lang="de-DE" sz="1700" b="1" dirty="0" smtClean="0">
                <a:solidFill>
                  <a:schemeClr val="tx1"/>
                </a:solidFill>
              </a:rPr>
              <a:t> </a:t>
            </a:r>
            <a:r>
              <a:rPr lang="de-DE" sz="1700" b="1" dirty="0" err="1" smtClean="0">
                <a:solidFill>
                  <a:schemeClr val="tx1"/>
                </a:solidFill>
              </a:rPr>
              <a:t>calculation</a:t>
            </a:r>
            <a:r>
              <a:rPr lang="de-DE" sz="1700" b="1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tx1"/>
                </a:solidFill>
              </a:rPr>
              <a:t>Calculation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rules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examples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using</a:t>
            </a:r>
            <a:r>
              <a:rPr lang="de-DE" sz="1800" dirty="0">
                <a:solidFill>
                  <a:schemeClr val="tx1"/>
                </a:solidFill>
              </a:rPr>
              <a:t> TG43 </a:t>
            </a:r>
            <a:r>
              <a:rPr lang="de-DE" sz="1800" dirty="0" err="1" smtClean="0">
                <a:solidFill>
                  <a:schemeClr val="tx1"/>
                </a:solidFill>
              </a:rPr>
              <a:t>data</a:t>
            </a:r>
            <a:endParaRPr lang="de-DE" sz="18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1"/>
                </a:solidFill>
              </a:rPr>
              <a:t>Information on </a:t>
            </a:r>
            <a:r>
              <a:rPr lang="de-DE" sz="1800" dirty="0" err="1" smtClean="0">
                <a:solidFill>
                  <a:schemeClr val="tx1"/>
                </a:solidFill>
              </a:rPr>
              <a:t>calculation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uncertainties</a:t>
            </a:r>
            <a:endParaRPr lang="de-DE" sz="18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tx1"/>
                </a:solidFill>
              </a:rPr>
              <a:t>Interpolation </a:t>
            </a:r>
            <a:r>
              <a:rPr lang="de-DE" sz="1800" dirty="0" err="1" smtClean="0">
                <a:solidFill>
                  <a:schemeClr val="tx1"/>
                </a:solidFill>
              </a:rPr>
              <a:t>rules</a:t>
            </a:r>
            <a:endParaRPr lang="de-DE" sz="1800" dirty="0" smtClean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1800" dirty="0" err="1" smtClean="0">
                <a:solidFill>
                  <a:schemeClr val="tx1"/>
                </a:solidFill>
              </a:rPr>
              <a:t>Instructions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manual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c</a:t>
            </a:r>
            <a:r>
              <a:rPr lang="de-DE" sz="1800" dirty="0" err="1" smtClean="0">
                <a:solidFill>
                  <a:schemeClr val="tx1"/>
                </a:solidFill>
              </a:rPr>
              <a:t>alculation</a:t>
            </a:r>
            <a:r>
              <a:rPr lang="de-DE" sz="1800" dirty="0" smtClean="0">
                <a:solidFill>
                  <a:schemeClr val="tx1"/>
                </a:solidFill>
              </a:rPr>
              <a:t> of </a:t>
            </a:r>
            <a:r>
              <a:rPr lang="de-DE" sz="1800" dirty="0" err="1" smtClean="0">
                <a:solidFill>
                  <a:schemeClr val="tx1"/>
                </a:solidFill>
              </a:rPr>
              <a:t>treatment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times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permanent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temporary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implants</a:t>
            </a:r>
            <a:endParaRPr lang="de-DE" sz="1800" dirty="0" smtClean="0">
              <a:solidFill>
                <a:schemeClr val="tx1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11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9360"/>
            <a:ext cx="5472608" cy="95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0" y="2158923"/>
            <a:ext cx="2376079" cy="217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9" name="Fußzeilenplatzhalter 3"/>
          <p:cNvSpPr txBox="1">
            <a:spLocks/>
          </p:cNvSpPr>
          <p:nvPr/>
        </p:nvSpPr>
        <p:spPr>
          <a:xfrm>
            <a:off x="7241370" y="4059705"/>
            <a:ext cx="136289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DIN 6803-2 : 2020-12</a:t>
            </a:r>
            <a:endParaRPr lang="de-DE" sz="1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0"/>
    </mc:Choice>
    <mc:Fallback xmlns="">
      <p:transition spd="slow" advTm="13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10" x="3200400" y="2265363"/>
          <p14:tracePt t="43941" x="3208338" y="2265363"/>
          <p14:tracePt t="43963" x="3236913" y="2243138"/>
          <p14:tracePt t="43963" x="3257550" y="2222500"/>
          <p14:tracePt t="43969" x="3300413" y="2193925"/>
          <p14:tracePt t="43986" x="3351213" y="2143125"/>
          <p14:tracePt t="44006" x="3394075" y="2100263"/>
          <p14:tracePt t="44023" x="3443288" y="2022475"/>
          <p14:tracePt t="44037" x="3486150" y="1885950"/>
          <p14:tracePt t="44055" x="3494088" y="1814513"/>
          <p14:tracePt t="44071" x="3500438" y="1743075"/>
          <p14:tracePt t="44088" x="3486150" y="1708150"/>
          <p14:tracePt t="44103" x="3471863" y="1671638"/>
          <p14:tracePt t="44121" x="3465513" y="1628775"/>
          <p14:tracePt t="44136" x="3457575" y="1600200"/>
          <p14:tracePt t="44154" x="3443288" y="1565275"/>
          <p14:tracePt t="44169" x="3414713" y="1536700"/>
          <p14:tracePt t="44169" x="3414713" y="1528763"/>
          <p14:tracePt t="44190" x="3408363" y="1528763"/>
          <p14:tracePt t="44345" x="3400425" y="1528763"/>
          <p14:tracePt t="44350" x="3308350" y="1536700"/>
          <p14:tracePt t="44353" x="3014663" y="1565275"/>
          <p14:tracePt t="44368" x="2628900" y="1571625"/>
          <p14:tracePt t="44388" x="2243138" y="1579563"/>
          <p14:tracePt t="44402" x="1871663" y="1643063"/>
          <p14:tracePt t="44402" x="1743075" y="1665288"/>
          <p14:tracePt t="44423" x="1643063" y="1679575"/>
          <p14:tracePt t="44436" x="1508125" y="1700213"/>
          <p14:tracePt t="44436" x="1450975" y="1708150"/>
          <p14:tracePt t="44458" x="1365250" y="1736725"/>
          <p14:tracePt t="44469" x="1314450" y="1757363"/>
          <p14:tracePt t="44489" x="1243013" y="1779588"/>
          <p14:tracePt t="44505" x="1179513" y="1822450"/>
          <p14:tracePt t="44505" x="1143000" y="1836738"/>
          <p14:tracePt t="44524" x="1100138" y="1857375"/>
          <p14:tracePt t="44537" x="1008063" y="1914525"/>
          <p14:tracePt t="44555" x="957263" y="1951038"/>
          <p14:tracePt t="44570" x="928688" y="1985963"/>
          <p14:tracePt t="44587" x="893763" y="2022475"/>
          <p14:tracePt t="44603" x="865188" y="2071688"/>
          <p14:tracePt t="44620" x="828675" y="2122488"/>
          <p14:tracePt t="44637" x="793750" y="2185988"/>
          <p14:tracePt t="44654" x="750888" y="2279650"/>
          <p14:tracePt t="44670" x="728663" y="2379663"/>
          <p14:tracePt t="44670" x="708025" y="2414588"/>
          <p14:tracePt t="44692" x="693738" y="2465388"/>
          <p14:tracePt t="44703" x="671513" y="2586038"/>
          <p14:tracePt t="44724" x="657225" y="2671763"/>
          <p14:tracePt t="44737" x="657225" y="2757488"/>
          <p14:tracePt t="44756" x="657225" y="2879725"/>
          <p14:tracePt t="44770" x="671513" y="2979738"/>
          <p14:tracePt t="44787" x="685800" y="3051175"/>
          <p14:tracePt t="44803" x="722313" y="3157538"/>
          <p14:tracePt t="44822" x="757238" y="3228975"/>
          <p14:tracePt t="44836" x="793750" y="3279775"/>
          <p14:tracePt t="44854" x="850900" y="3328988"/>
          <p14:tracePt t="44869" x="928688" y="3379788"/>
          <p14:tracePt t="44886" x="993775" y="3414713"/>
          <p14:tracePt t="44902" x="1114425" y="3465513"/>
          <p14:tracePt t="44919" x="1257300" y="3508375"/>
          <p14:tracePt t="44919" x="1336675" y="3529013"/>
          <p14:tracePt t="44941" x="1528763" y="3551238"/>
          <p14:tracePt t="44955" x="1743075" y="3571875"/>
          <p14:tracePt t="44975" x="2014538" y="3579813"/>
          <p14:tracePt t="44987" x="2322513" y="3600450"/>
          <p14:tracePt t="45007" x="2622550" y="3614738"/>
          <p14:tracePt t="45020" x="2908300" y="3629025"/>
          <p14:tracePt t="45038" x="3208338" y="3622675"/>
          <p14:tracePt t="45053" x="3614738" y="3594100"/>
          <p14:tracePt t="45071" x="3843338" y="3557588"/>
          <p14:tracePt t="45087" x="4114800" y="3536950"/>
          <p14:tracePt t="45107" x="4465638" y="3486150"/>
          <p14:tracePt t="45120" x="4808538" y="3451225"/>
          <p14:tracePt t="45139" x="5114925" y="3429000"/>
          <p14:tracePt t="45153" x="5380038" y="3386138"/>
          <p14:tracePt t="45153" x="5500688" y="3357563"/>
          <p14:tracePt t="45186" x="5686425" y="3343275"/>
          <p14:tracePt t="45190" x="5765800" y="3328988"/>
          <p14:tracePt t="45190" x="5843588" y="3314700"/>
          <p14:tracePt t="45207" x="5980113" y="3279775"/>
          <p14:tracePt t="45223" x="6094413" y="3222625"/>
          <p14:tracePt t="45238" x="6172200" y="3171825"/>
          <p14:tracePt t="45253" x="6223000" y="3108325"/>
          <p14:tracePt t="45272" x="6265863" y="3028950"/>
          <p14:tracePt t="45286" x="6294438" y="2900363"/>
          <p14:tracePt t="45305" x="6294438" y="2779713"/>
          <p14:tracePt t="45321" x="6272213" y="2657475"/>
          <p14:tracePt t="45338" x="6208713" y="2528888"/>
          <p14:tracePt t="45353" x="6072188" y="2408238"/>
          <p14:tracePt t="45372" x="5786438" y="2271713"/>
          <p14:tracePt t="45387" x="5300663" y="2136775"/>
          <p14:tracePt t="45405" x="4614863" y="2043113"/>
          <p14:tracePt t="45420" x="3951288" y="2036763"/>
          <p14:tracePt t="45420" x="3686175" y="2036763"/>
          <p14:tracePt t="45441" x="3251200" y="2114550"/>
          <p14:tracePt t="45456" x="3086100" y="2143125"/>
          <p14:tracePt t="45472" x="3079750" y="2143125"/>
          <p14:tracePt t="45509" x="3071813" y="2151063"/>
          <p14:tracePt t="45531" x="0" y="0"/>
        </p14:tracePtLst>
        <p14:tracePtLst>
          <p14:tracePt t="46556" x="3394075" y="4008438"/>
          <p14:tracePt t="46580" x="3386138" y="4008438"/>
          <p14:tracePt t="46602" x="3379788" y="4008438"/>
          <p14:tracePt t="46620" x="3371850" y="4008438"/>
          <p14:tracePt t="46642" x="3365500" y="4008438"/>
          <p14:tracePt t="46658" x="3357563" y="4008438"/>
          <p14:tracePt t="46673" x="3351213" y="4014788"/>
          <p14:tracePt t="46690" x="3343275" y="4014788"/>
          <p14:tracePt t="46704" x="3336925" y="4014788"/>
          <p14:tracePt t="46704" x="3328988" y="4014788"/>
          <p14:tracePt t="46721" x="3308350" y="4014788"/>
          <p14:tracePt t="46736" x="3271838" y="4022725"/>
          <p14:tracePt t="46755" x="3236913" y="4029075"/>
          <p14:tracePt t="46770" x="3194050" y="4029075"/>
          <p14:tracePt t="46787" x="3151188" y="4029075"/>
          <p14:tracePt t="46803" x="3086100" y="4022725"/>
          <p14:tracePt t="46820" x="3000375" y="4014788"/>
          <p14:tracePt t="46837" x="2943225" y="4014788"/>
          <p14:tracePt t="46854" x="2879725" y="4008438"/>
          <p14:tracePt t="46870" x="2800350" y="4008438"/>
          <p14:tracePt t="46888" x="2722563" y="4008438"/>
          <p14:tracePt t="46902" x="2586038" y="4014788"/>
          <p14:tracePt t="46920" x="2422525" y="4029075"/>
          <p14:tracePt t="46936" x="2236788" y="4037013"/>
          <p14:tracePt t="46936" x="2151063" y="4037013"/>
          <p14:tracePt t="46956" x="2043113" y="4043363"/>
          <p14:tracePt t="46970" x="1728788" y="4065588"/>
          <p14:tracePt t="46986" x="1508125" y="4079875"/>
          <p14:tracePt t="47006" x="1343025" y="4079875"/>
          <p14:tracePt t="47021" x="1214438" y="4079875"/>
          <p14:tracePt t="47038" x="1150938" y="4079875"/>
          <p14:tracePt t="47038" x="1128713" y="4079875"/>
          <p14:tracePt t="47057" x="1114425" y="4079875"/>
          <p14:tracePt t="47070" x="1108075" y="4086225"/>
          <p14:tracePt t="47088" x="1100138" y="4086225"/>
          <p14:tracePt t="47149" x="1065213" y="4108450"/>
          <p14:tracePt t="47157" x="1008063" y="4129088"/>
          <p14:tracePt t="47165" x="957263" y="4151313"/>
          <p14:tracePt t="47172" x="842963" y="4179888"/>
          <p14:tracePt t="47172" x="800100" y="4186238"/>
          <p14:tracePt t="47202" x="771525" y="4194175"/>
          <p14:tracePt t="47202" x="750888" y="4200525"/>
          <p14:tracePt t="47314" x="750888" y="4208463"/>
          <p14:tracePt t="47329" x="757238" y="4229100"/>
          <p14:tracePt t="47336" x="785813" y="4286250"/>
          <p14:tracePt t="47355" x="800100" y="4314825"/>
          <p14:tracePt t="47355" x="836613" y="4371975"/>
          <p14:tracePt t="47372" x="879475" y="4429125"/>
          <p14:tracePt t="47386" x="914400" y="4465638"/>
          <p14:tracePt t="47404" x="971550" y="4508500"/>
          <p14:tracePt t="47419" x="1022350" y="4543425"/>
          <p14:tracePt t="47452" x="1065213" y="4572000"/>
          <p14:tracePt t="47453" x="1165225" y="4629150"/>
          <p14:tracePt t="47471" x="1250950" y="4665663"/>
          <p14:tracePt t="47486" x="1336675" y="4708525"/>
          <p14:tracePt t="47504" x="1443038" y="4743450"/>
          <p14:tracePt t="47520" x="1557338" y="4779963"/>
          <p14:tracePt t="47536" x="1685925" y="4808538"/>
          <p14:tracePt t="47553" x="1814513" y="4843463"/>
          <p14:tracePt t="47570" x="1922463" y="4865688"/>
          <p14:tracePt t="47586" x="2065338" y="4894263"/>
          <p14:tracePt t="47604" x="2136775" y="4908550"/>
          <p14:tracePt t="47620" x="2214563" y="4914900"/>
          <p14:tracePt t="47638" x="2314575" y="4922838"/>
          <p14:tracePt t="47652" x="2428875" y="4914900"/>
          <p14:tracePt t="47669" x="2557463" y="4894263"/>
          <p14:tracePt t="47685" x="2693988" y="4857750"/>
          <p14:tracePt t="47685" x="2751138" y="4843463"/>
          <p14:tracePt t="47704" x="2814638" y="4837113"/>
          <p14:tracePt t="47719" x="2971800" y="4794250"/>
          <p14:tracePt t="47737" x="3057525" y="4757738"/>
          <p14:tracePt t="47754" x="3108325" y="4722813"/>
          <p14:tracePt t="47770" x="3171825" y="4672013"/>
          <p14:tracePt t="47786" x="3214688" y="4643438"/>
          <p14:tracePt t="47803" x="3251200" y="4600575"/>
          <p14:tracePt t="47820" x="3279775" y="4572000"/>
          <p14:tracePt t="47837" x="3286125" y="4565650"/>
          <p14:tracePt t="47853" x="3294063" y="4543425"/>
          <p14:tracePt t="47872" x="3308350" y="4508500"/>
          <p14:tracePt t="47904" x="3314700" y="4451350"/>
          <p14:tracePt t="47904" x="3322638" y="4429125"/>
          <p14:tracePt t="47920" x="3322638" y="4414838"/>
          <p14:tracePt t="47921" x="3328988" y="4379913"/>
          <p14:tracePt t="47941" x="3328988" y="4371975"/>
          <p14:tracePt t="48033" x="3328988" y="4365625"/>
          <p14:tracePt t="48048" x="3300413" y="4337050"/>
          <p14:tracePt t="48056" x="3271838" y="4308475"/>
          <p14:tracePt t="48060" x="3228975" y="4271963"/>
          <p14:tracePt t="48073" x="3214688" y="4257675"/>
          <p14:tracePt t="48089" x="3208338" y="4257675"/>
          <p14:tracePt t="48212" x="3194050" y="4243388"/>
          <p14:tracePt t="48229" x="3171825" y="4237038"/>
          <p14:tracePt t="48229" x="0" y="0"/>
        </p14:tracePtLst>
        <p14:tracePtLst>
          <p14:tracePt t="54177" x="3694113" y="4543425"/>
          <p14:tracePt t="54420" x="3700463" y="4543425"/>
          <p14:tracePt t="54474" x="3708400" y="4543425"/>
          <p14:tracePt t="54490" x="3700463" y="4537075"/>
          <p14:tracePt t="54496" x="3665538" y="4508500"/>
          <p14:tracePt t="54507" x="3608388" y="4471988"/>
          <p14:tracePt t="54522" x="3536950" y="4437063"/>
          <p14:tracePt t="54539" x="3436938" y="4400550"/>
          <p14:tracePt t="54556" x="3314700" y="4357688"/>
          <p14:tracePt t="54574" x="3194050" y="4322763"/>
          <p14:tracePt t="54589" x="3065463" y="4279900"/>
          <p14:tracePt t="54589" x="2994025" y="4257675"/>
          <p14:tracePt t="54606" x="2871788" y="4229100"/>
          <p14:tracePt t="54622" x="2751138" y="4208463"/>
          <p14:tracePt t="54640" x="2643188" y="4194175"/>
          <p14:tracePt t="54654" x="2551113" y="4179888"/>
          <p14:tracePt t="54670" x="2443163" y="4171950"/>
          <p14:tracePt t="54687" x="2351088" y="4157663"/>
          <p14:tracePt t="54704" x="2236788" y="4151313"/>
          <p14:tracePt t="54720" x="2122488" y="4151313"/>
          <p14:tracePt t="54738" x="1993900" y="4151313"/>
          <p14:tracePt t="54755" x="1800225" y="4157663"/>
          <p14:tracePt t="54770" x="1679575" y="4171950"/>
          <p14:tracePt t="54789" x="1557338" y="4194175"/>
          <p14:tracePt t="54804" x="1450975" y="4208463"/>
          <p14:tracePt t="54822" x="1350963" y="4222750"/>
          <p14:tracePt t="54837" x="1243013" y="4251325"/>
          <p14:tracePt t="54855" x="1114425" y="4300538"/>
          <p14:tracePt t="54870" x="936625" y="4386263"/>
          <p14:tracePt t="54889" x="842963" y="4437063"/>
          <p14:tracePt t="54904" x="800100" y="4471988"/>
          <p14:tracePt t="54937" x="771525" y="4500563"/>
          <p14:tracePt t="54938" x="750888" y="4529138"/>
          <p14:tracePt t="54955" x="742950" y="4557713"/>
          <p14:tracePt t="54970" x="736600" y="4579938"/>
          <p14:tracePt t="54988" x="736600" y="4600575"/>
          <p14:tracePt t="55004" x="736600" y="4629150"/>
          <p14:tracePt t="55020" x="742950" y="4686300"/>
          <p14:tracePt t="55037" x="757238" y="4729163"/>
          <p14:tracePt t="55055" x="779463" y="4765675"/>
          <p14:tracePt t="55070" x="814388" y="4800600"/>
          <p14:tracePt t="55088" x="850900" y="4843463"/>
          <p14:tracePt t="55104" x="900113" y="4894263"/>
          <p14:tracePt t="55120" x="957263" y="4943475"/>
          <p14:tracePt t="55137" x="1085850" y="5022850"/>
          <p14:tracePt t="55155" x="1200150" y="5051425"/>
          <p14:tracePt t="55170" x="1350963" y="5086350"/>
          <p14:tracePt t="55189" x="1528763" y="5100638"/>
          <p14:tracePt t="55204" x="1779588" y="5108575"/>
          <p14:tracePt t="55223" x="2114550" y="5108575"/>
          <p14:tracePt t="55237" x="2451100" y="5108575"/>
          <p14:tracePt t="55237" x="2608263" y="5122863"/>
          <p14:tracePt t="55257" x="2879725" y="5137150"/>
          <p14:tracePt t="55270" x="3079750" y="5137150"/>
          <p14:tracePt t="55288" x="3279775" y="5122863"/>
          <p14:tracePt t="55304" x="3500438" y="5108575"/>
          <p14:tracePt t="55321" x="3679825" y="5072063"/>
          <p14:tracePt t="55337" x="3829050" y="5037138"/>
          <p14:tracePt t="55354" x="3979863" y="4986338"/>
          <p14:tracePt t="55370" x="4171950" y="4900613"/>
          <p14:tracePt t="55389" x="4286250" y="4843463"/>
          <p14:tracePt t="55404" x="4371975" y="4808538"/>
          <p14:tracePt t="55422" x="4429125" y="4772025"/>
          <p14:tracePt t="55437" x="4457700" y="4737100"/>
          <p14:tracePt t="55455" x="4471988" y="4694238"/>
          <p14:tracePt t="55472" x="4471988" y="4651375"/>
          <p14:tracePt t="55488" x="4479925" y="4594225"/>
          <p14:tracePt t="55504" x="4451350" y="4508500"/>
          <p14:tracePt t="55524" x="4408488" y="4451350"/>
          <p14:tracePt t="55539" x="4329113" y="4379913"/>
          <p14:tracePt t="55556" x="4229100" y="4314825"/>
          <p14:tracePt t="55571" x="4114800" y="4257675"/>
          <p14:tracePt t="55590" x="3951288" y="4200525"/>
          <p14:tracePt t="55604" x="3636963" y="4114800"/>
          <p14:tracePt t="55624" x="3408363" y="4071938"/>
          <p14:tracePt t="55639" x="3179763" y="4037013"/>
          <p14:tracePt t="55656" x="3008313" y="4029075"/>
          <p14:tracePt t="55676" x="2871788" y="4029075"/>
          <p14:tracePt t="55690" x="2771775" y="4037013"/>
          <p14:tracePt t="55706" x="2700338" y="4051300"/>
          <p14:tracePt t="55722" x="2665413" y="4057650"/>
          <p14:tracePt t="55738" x="2608263" y="4071938"/>
          <p14:tracePt t="55761" x="2579688" y="4086225"/>
          <p14:tracePt t="55777" x="2565400" y="4094163"/>
          <p14:tracePt t="55788" x="2551113" y="4100513"/>
          <p14:tracePt t="55808" x="2543175" y="4100513"/>
          <p14:tracePt t="55866" x="2543175" y="4108450"/>
          <p14:tracePt t="55885" x="0" y="0"/>
        </p14:tracePtLst>
        <p14:tracePtLst>
          <p14:tracePt t="67775" x="2522538" y="4114800"/>
          <p14:tracePt t="67791" x="2514600" y="4122738"/>
          <p14:tracePt t="67805" x="2508250" y="4129088"/>
          <p14:tracePt t="67993" x="2500313" y="4129088"/>
          <p14:tracePt t="68001" x="2493963" y="4129088"/>
          <p14:tracePt t="68001" x="2486025" y="4129088"/>
          <p14:tracePt t="68034" x="2479675" y="4129088"/>
          <p14:tracePt t="68041" x="2471738" y="4129088"/>
          <p14:tracePt t="68041" x="2465388" y="4129088"/>
          <p14:tracePt t="68058" x="2451100" y="4137025"/>
          <p14:tracePt t="68058" x="2422525" y="4143375"/>
          <p14:tracePt t="68073" x="2386013" y="4157663"/>
          <p14:tracePt t="68093" x="2336800" y="4165600"/>
          <p14:tracePt t="68107" x="2271713" y="4179888"/>
          <p14:tracePt t="68123" x="2200275" y="4194175"/>
          <p14:tracePt t="68139" x="2157413" y="4200525"/>
          <p14:tracePt t="68139" x="2136775" y="4208463"/>
          <p14:tracePt t="68158" x="2108200" y="4222750"/>
          <p14:tracePt t="68172" x="2000250" y="4265613"/>
          <p14:tracePt t="68191" x="1928813" y="4300538"/>
          <p14:tracePt t="68206" x="1865313" y="4343400"/>
          <p14:tracePt t="68224" x="1808163" y="4394200"/>
          <p14:tracePt t="68239" x="1757363" y="4429125"/>
          <p14:tracePt t="68258" x="1728788" y="4457700"/>
          <p14:tracePt t="68273" x="1700213" y="4486275"/>
          <p14:tracePt t="68273" x="1685925" y="4494213"/>
          <p14:tracePt t="68293" x="1679575" y="4500563"/>
          <p14:tracePt t="68309" x="1665288" y="4522788"/>
          <p14:tracePt t="68326" x="1651000" y="4551363"/>
          <p14:tracePt t="68340" x="1628775" y="4579938"/>
          <p14:tracePt t="68356" x="1593850" y="4622800"/>
          <p14:tracePt t="68373" x="1565275" y="4657725"/>
          <p14:tracePt t="68406" x="1522413" y="4700588"/>
          <p14:tracePt t="68406" x="1471613" y="4779963"/>
          <p14:tracePt t="68426" x="1443038" y="4822825"/>
          <p14:tracePt t="68440" x="1422400" y="4865688"/>
          <p14:tracePt t="68458" x="1400175" y="4929188"/>
          <p14:tracePt t="68472" x="1393825" y="4972050"/>
          <p14:tracePt t="68490" x="1379538" y="5000625"/>
          <p14:tracePt t="68506" x="1379538" y="5029200"/>
          <p14:tracePt t="68524" x="1379538" y="5065713"/>
          <p14:tracePt t="68539" x="1379538" y="5094288"/>
          <p14:tracePt t="68557" x="1385888" y="5100638"/>
          <p14:tracePt t="68572" x="1400175" y="5143500"/>
          <p14:tracePt t="68590" x="1408113" y="5157788"/>
          <p14:tracePt t="68606" x="1414463" y="5165725"/>
          <p14:tracePt t="68623" x="1422400" y="5172075"/>
          <p14:tracePt t="68639" x="1428750" y="5180013"/>
          <p14:tracePt t="68656" x="1443038" y="5194300"/>
          <p14:tracePt t="68675" x="1457325" y="5200650"/>
          <p14:tracePt t="68690" x="1485900" y="5214938"/>
          <p14:tracePt t="68711" x="1557338" y="5229225"/>
          <p14:tracePt t="68724" x="1671638" y="5243513"/>
          <p14:tracePt t="68743" x="1793875" y="5251450"/>
          <p14:tracePt t="68758" x="1993900" y="5237163"/>
          <p14:tracePt t="68779" x="2071688" y="5222875"/>
          <p14:tracePt t="68791" x="2293938" y="5180013"/>
          <p14:tracePt t="68810" x="2414588" y="5137150"/>
          <p14:tracePt t="68825" x="2522538" y="5100638"/>
          <p14:tracePt t="68842" x="2586038" y="5072063"/>
          <p14:tracePt t="68856" x="2628900" y="5037138"/>
          <p14:tracePt t="68856" x="2651125" y="5029200"/>
          <p14:tracePt t="68878" x="2665413" y="5014913"/>
          <p14:tracePt t="68890" x="2708275" y="4986338"/>
          <p14:tracePt t="68909" x="2736850" y="4965700"/>
          <p14:tracePt t="68926" x="2765425" y="4937125"/>
          <p14:tracePt t="68942" x="2794000" y="4908550"/>
          <p14:tracePt t="68959" x="2808288" y="4894263"/>
          <p14:tracePt t="68976" x="2814638" y="4886325"/>
          <p14:tracePt t="69055" x="0" y="0"/>
        </p14:tracePtLst>
        <p14:tracePtLst>
          <p14:tracePt t="93188" x="3043238" y="5429250"/>
          <p14:tracePt t="93557" x="3036888" y="5414963"/>
          <p14:tracePt t="93565" x="3014663" y="5400675"/>
          <p14:tracePt t="93573" x="2957513" y="5365750"/>
          <p14:tracePt t="93584" x="2886075" y="5329238"/>
          <p14:tracePt t="93599" x="2814638" y="5286375"/>
          <p14:tracePt t="93614" x="2771775" y="5257800"/>
          <p14:tracePt t="93631" x="2728913" y="5237163"/>
          <p14:tracePt t="93647" x="2693988" y="5222875"/>
          <p14:tracePt t="93663" x="2651125" y="5208588"/>
          <p14:tracePt t="93680" x="2514600" y="5157788"/>
          <p14:tracePt t="93697" x="2393950" y="5129213"/>
          <p14:tracePt t="93714" x="2271713" y="5108575"/>
          <p14:tracePt t="93730" x="2157413" y="5094288"/>
          <p14:tracePt t="93747" x="2079625" y="5080000"/>
          <p14:tracePt t="93762" x="2022475" y="5080000"/>
          <p14:tracePt t="93780" x="1993900" y="5080000"/>
          <p14:tracePt t="93796" x="1979613" y="5080000"/>
          <p14:tracePt t="93796" x="1971675" y="5080000"/>
          <p14:tracePt t="93817" x="1957388" y="5080000"/>
          <p14:tracePt t="93829" x="1885950" y="5080000"/>
          <p14:tracePt t="93850" x="1779588" y="5094288"/>
          <p14:tracePt t="93863" x="1657350" y="5129213"/>
          <p14:tracePt t="93881" x="1536700" y="5157788"/>
          <p14:tracePt t="93896" x="1408113" y="5186363"/>
          <p14:tracePt t="93914" x="1308100" y="5208588"/>
          <p14:tracePt t="93929" x="1257300" y="5237163"/>
          <p14:tracePt t="93929" x="1243013" y="5237163"/>
          <p14:tracePt t="93947" x="1236663" y="5243513"/>
          <p14:tracePt t="94011" x="1228725" y="5251450"/>
          <p14:tracePt t="94017" x="1222375" y="5265738"/>
          <p14:tracePt t="94040" x="1214438" y="5280025"/>
          <p14:tracePt t="94042" x="1214438" y="5286375"/>
          <p14:tracePt t="94062" x="1200150" y="5308600"/>
          <p14:tracePt t="94066" x="1200150" y="5322888"/>
          <p14:tracePt t="94066" x="1200150" y="5337175"/>
          <p14:tracePt t="94081" x="1193800" y="5365750"/>
          <p14:tracePt t="94101" x="1193800" y="5394325"/>
          <p14:tracePt t="94114" x="1193800" y="5408613"/>
          <p14:tracePt t="94132" x="1200150" y="5414963"/>
          <p14:tracePt t="94146" x="1208088" y="5429250"/>
          <p14:tracePt t="94165" x="1222375" y="5443538"/>
          <p14:tracePt t="94178" x="1308100" y="5480050"/>
          <p14:tracePt t="94198" x="1371600" y="5500688"/>
          <p14:tracePt t="94198" x="1443038" y="5508625"/>
          <p14:tracePt t="94215" x="1608138" y="5522913"/>
          <p14:tracePt t="94232" x="1771650" y="5529263"/>
          <p14:tracePt t="94245" x="1914525" y="5557838"/>
          <p14:tracePt t="94265" x="2008188" y="5594350"/>
          <p14:tracePt t="94279" x="2051050" y="5600700"/>
          <p14:tracePt t="94295" x="2079625" y="5614988"/>
          <p14:tracePt t="94311" x="2085975" y="5614988"/>
          <p14:tracePt t="94424" x="2114550" y="5614988"/>
          <p14:tracePt t="94433" x="2157413" y="5614988"/>
          <p14:tracePt t="94434" x="2214563" y="5600700"/>
          <p14:tracePt t="94446" x="2414588" y="5572125"/>
          <p14:tracePt t="94464" x="2536825" y="5557838"/>
          <p14:tracePt t="94464" x="0" y="0"/>
        </p14:tracePtLst>
        <p14:tracePtLst>
          <p14:tracePt t="100189" x="4894263" y="6223000"/>
          <p14:tracePt t="100380" x="4879975" y="6215063"/>
          <p14:tracePt t="100389" x="4851400" y="6200775"/>
          <p14:tracePt t="100398" x="4779963" y="6186488"/>
          <p14:tracePt t="100398" x="4743450" y="6180138"/>
          <p14:tracePt t="100413" x="4665663" y="6172200"/>
          <p14:tracePt t="100428" x="4614863" y="6157913"/>
          <p14:tracePt t="100445" x="4579938" y="6151563"/>
          <p14:tracePt t="100462" x="4543425" y="6137275"/>
          <p14:tracePt t="100479" x="4500563" y="6100763"/>
          <p14:tracePt t="100495" x="4371975" y="6029325"/>
          <p14:tracePt t="100513" x="4237038" y="5972175"/>
          <p14:tracePt t="100529" x="4108450" y="5922963"/>
          <p14:tracePt t="100547" x="3965575" y="5872163"/>
          <p14:tracePt t="100564" x="3814763" y="5829300"/>
          <p14:tracePt t="100580" x="3694113" y="5786438"/>
          <p14:tracePt t="100580" x="3629025" y="5765800"/>
          <p14:tracePt t="100599" x="3557588" y="5743575"/>
          <p14:tracePt t="100611" x="3422650" y="5715000"/>
          <p14:tracePt t="100611" x="3357563" y="5708650"/>
          <p14:tracePt t="100631" x="3308350" y="5700713"/>
          <p14:tracePt t="100646" x="3171825" y="5700713"/>
          <p14:tracePt t="100664" x="3094038" y="5700713"/>
          <p14:tracePt t="100678" x="3014663" y="5700713"/>
          <p14:tracePt t="100698" x="2900363" y="5700713"/>
          <p14:tracePt t="100711" x="2779713" y="5700713"/>
          <p14:tracePt t="100729" x="2643188" y="5715000"/>
          <p14:tracePt t="100744" x="2422525" y="5722938"/>
          <p14:tracePt t="100764" x="2236788" y="5722938"/>
          <p14:tracePt t="100779" x="2093913" y="5729288"/>
          <p14:tracePt t="100797" x="1971675" y="5743575"/>
          <p14:tracePt t="100812" x="1865313" y="5757863"/>
          <p14:tracePt t="100830" x="1800225" y="5772150"/>
          <p14:tracePt t="100845" x="1779588" y="5780088"/>
          <p14:tracePt t="100864" x="1771650" y="5786438"/>
          <p14:tracePt t="100910" x="1771650" y="5800725"/>
          <p14:tracePt t="100942" x="1771650" y="5808663"/>
          <p14:tracePt t="100942" x="1771650" y="5815013"/>
          <p14:tracePt t="100966" x="1779588" y="5815013"/>
          <p14:tracePt t="100974" x="1779588" y="5822950"/>
          <p14:tracePt t="100982" x="1785938" y="5822950"/>
          <p14:tracePt t="100996" x="1857375" y="5837238"/>
          <p14:tracePt t="101012" x="1985963" y="5851525"/>
          <p14:tracePt t="101030" x="2193925" y="5857875"/>
          <p14:tracePt t="101045" x="2514600" y="5880100"/>
          <p14:tracePt t="101064" x="2957513" y="5886450"/>
          <p14:tracePt t="101080" x="3400425" y="5865813"/>
          <p14:tracePt t="101097" x="3729038" y="5837238"/>
          <p14:tracePt t="101113" x="3971925" y="5800725"/>
          <p14:tracePt t="101113" x="4051300" y="5794375"/>
          <p14:tracePt t="101132" x="4108450" y="5786438"/>
          <p14:tracePt t="101145" x="4229100" y="5765800"/>
          <p14:tracePt t="101164" x="4271963" y="5757863"/>
          <p14:tracePt t="101179" x="4308475" y="5743575"/>
          <p14:tracePt t="101197" x="4337050" y="5729288"/>
          <p14:tracePt t="101212" x="4371975" y="5700713"/>
          <p14:tracePt t="101230" x="4400550" y="5672138"/>
          <p14:tracePt t="101245" x="4422775" y="5643563"/>
          <p14:tracePt t="101245" x="4429125" y="5629275"/>
          <p14:tracePt t="101278" x="4437063" y="5600700"/>
          <p14:tracePt t="101279" x="4451350" y="5565775"/>
          <p14:tracePt t="101295" x="4451350" y="5543550"/>
          <p14:tracePt t="101313" x="4443413" y="5514975"/>
          <p14:tracePt t="101331" x="4422775" y="5480050"/>
          <p14:tracePt t="101345" x="4386263" y="5437188"/>
          <p14:tracePt t="101345" x="4351338" y="5422900"/>
          <p14:tracePt t="101367" x="4314825" y="5400675"/>
          <p14:tracePt t="101380" x="4214813" y="5357813"/>
          <p14:tracePt t="101380" x="4143375" y="5329238"/>
          <p14:tracePt t="101398" x="3965575" y="5272088"/>
          <p14:tracePt t="101412" x="3708400" y="5251450"/>
          <p14:tracePt t="101432" x="3494088" y="5251450"/>
          <p14:tracePt t="101445" x="3308350" y="5265738"/>
          <p14:tracePt t="101463" x="3157538" y="5272088"/>
          <p14:tracePt t="101479" x="3065463" y="5286375"/>
          <p14:tracePt t="101496" x="3008313" y="5300663"/>
          <p14:tracePt t="101512" x="2994025" y="5308600"/>
          <p14:tracePt t="101529" x="2979738" y="5322888"/>
          <p14:tracePt t="101546" x="2943225" y="5351463"/>
          <p14:tracePt t="101563" x="2886075" y="5386388"/>
          <p14:tracePt t="101580" x="2808288" y="5422900"/>
          <p14:tracePt t="101596" x="2743200" y="5457825"/>
          <p14:tracePt t="101596" x="2714625" y="5480050"/>
          <p14:tracePt t="101616" x="2693988" y="5494338"/>
          <p14:tracePt t="101629" x="2665413" y="5529263"/>
          <p14:tracePt t="101646" x="2665413" y="5551488"/>
          <p14:tracePt t="101646" x="2657475" y="5572125"/>
          <p14:tracePt t="101663" x="2657475" y="5643563"/>
          <p14:tracePt t="101682" x="2671763" y="5680075"/>
          <p14:tracePt t="101695" x="2700338" y="5715000"/>
          <p14:tracePt t="101713" x="2728913" y="5743575"/>
          <p14:tracePt t="101729" x="2786063" y="5757863"/>
          <p14:tracePt t="101745" x="2914650" y="5794375"/>
          <p14:tracePt t="101762" x="3357563" y="5822950"/>
          <p14:tracePt t="101780" x="3779838" y="5829300"/>
          <p14:tracePt t="101795" x="4222750" y="5837238"/>
          <p14:tracePt t="101812" x="4608513" y="5843588"/>
          <p14:tracePt t="101829" x="4900613" y="5857875"/>
          <p14:tracePt t="101846" x="5065713" y="5851525"/>
          <p14:tracePt t="101862" x="5186363" y="5837238"/>
          <p14:tracePt t="101882" x="5214938" y="5822950"/>
          <p14:tracePt t="101896" x="5243513" y="5808663"/>
          <p14:tracePt t="101914" x="5257800" y="5794375"/>
          <p14:tracePt t="101929" x="5280025" y="5772150"/>
          <p14:tracePt t="101946" x="5300663" y="5765800"/>
          <p14:tracePt t="101962" x="5308600" y="5757863"/>
          <p14:tracePt t="101979" x="5314950" y="5743575"/>
          <p14:tracePt t="101995" x="5329238" y="5722938"/>
          <p14:tracePt t="102012" x="5357813" y="5686425"/>
          <p14:tracePt t="102029" x="5372100" y="5672138"/>
          <p14:tracePt t="102047" x="5372100" y="5657850"/>
          <p14:tracePt t="102062" x="5372100" y="5629275"/>
          <p14:tracePt t="102062" x="5372100" y="5614988"/>
          <p14:tracePt t="102085" x="5365750" y="5614988"/>
          <p14:tracePt t="102099" x="5365750" y="5600700"/>
          <p14:tracePt t="102214" x="0" y="0"/>
        </p14:tracePtLst>
        <p14:tracePtLst>
          <p14:tracePt t="105162" x="3929063" y="5915025"/>
          <p14:tracePt t="105383" x="3929063" y="5908675"/>
          <p14:tracePt t="105414" x="3879850" y="5908675"/>
          <p14:tracePt t="105414" x="3808413" y="5894388"/>
          <p14:tracePt t="105421" x="3729038" y="5880100"/>
          <p14:tracePt t="105429" x="3586163" y="5851525"/>
          <p14:tracePt t="105446" x="3429000" y="5837238"/>
          <p14:tracePt t="105464" x="3243263" y="5815013"/>
          <p14:tracePt t="105479" x="3114675" y="5794375"/>
          <p14:tracePt t="105497" x="3008313" y="5772150"/>
          <p14:tracePt t="105513" x="2922588" y="5765800"/>
          <p14:tracePt t="105513" x="2865438" y="5765800"/>
          <p14:tracePt t="105531" x="2771775" y="5765800"/>
          <p14:tracePt t="105546" x="2679700" y="5765800"/>
          <p14:tracePt t="105563" x="2579688" y="5765800"/>
          <p14:tracePt t="105580" x="2465388" y="5751513"/>
          <p14:tracePt t="105596" x="2336800" y="5743575"/>
          <p14:tracePt t="105613" x="2179638" y="5737225"/>
          <p14:tracePt t="105630" x="2014538" y="5737225"/>
          <p14:tracePt t="105646" x="1857375" y="5743575"/>
          <p14:tracePt t="105663" x="1679575" y="5757863"/>
          <p14:tracePt t="105680" x="1600200" y="5765800"/>
          <p14:tracePt t="105698" x="1543050" y="5772150"/>
          <p14:tracePt t="105714" x="1508125" y="5772150"/>
          <p14:tracePt t="105731" x="1465263" y="5786438"/>
          <p14:tracePt t="105731" x="1443038" y="5794375"/>
          <p14:tracePt t="105764" x="1408113" y="5800725"/>
          <p14:tracePt t="105765" x="1365250" y="5808663"/>
          <p14:tracePt t="105783" x="1328738" y="5822950"/>
          <p14:tracePt t="105800" x="1300163" y="5829300"/>
          <p14:tracePt t="105817" x="1293813" y="5837238"/>
          <p14:tracePt t="105874" x="1293813" y="5843588"/>
          <p14:tracePt t="105899" x="1293813" y="5857875"/>
          <p14:tracePt t="105907" x="1300163" y="5880100"/>
          <p14:tracePt t="105907" x="1314450" y="5908675"/>
          <p14:tracePt t="105923" x="1343025" y="5929313"/>
          <p14:tracePt t="105931" x="1365250" y="5951538"/>
          <p14:tracePt t="105936" x="1443038" y="6008688"/>
          <p14:tracePt t="105948" x="1550988" y="6065838"/>
          <p14:tracePt t="105963" x="1665288" y="6108700"/>
          <p14:tracePt t="105980" x="1843088" y="6143625"/>
          <p14:tracePt t="105996" x="2093913" y="6151563"/>
          <p14:tracePt t="106013" x="2379663" y="6137275"/>
          <p14:tracePt t="106029" x="2779713" y="6100763"/>
          <p14:tracePt t="106050" x="3043238" y="6100763"/>
          <p14:tracePt t="106063" x="3265488" y="6086475"/>
          <p14:tracePt t="106081" x="3465513" y="6051550"/>
          <p14:tracePt t="106096" x="3579813" y="6008688"/>
          <p14:tracePt t="106114" x="3657600" y="5965825"/>
          <p14:tracePt t="106130" x="3700463" y="5908675"/>
          <p14:tracePt t="106146" x="3736975" y="5822950"/>
          <p14:tracePt t="106165" x="3736975" y="5751513"/>
          <p14:tracePt t="106182" x="3708400" y="5672138"/>
          <p14:tracePt t="106198" x="3657600" y="5586413"/>
          <p14:tracePt t="106216" x="3600450" y="5514975"/>
          <p14:tracePt t="106230" x="3551238" y="5472113"/>
          <p14:tracePt t="106248" x="3529013" y="5457825"/>
          <p14:tracePt t="106296" x="3522663" y="5457825"/>
          <p14:tracePt t="106374" x="3514725" y="5457825"/>
          <p14:tracePt t="106381" x="0" y="0"/>
        </p14:tracePtLst>
        <p14:tracePtLst>
          <p14:tracePt t="108446" x="2108200" y="5729288"/>
          <p14:tracePt t="108721" x="2093913" y="5715000"/>
          <p14:tracePt t="108729" x="2085975" y="5700713"/>
          <p14:tracePt t="108734" x="2065338" y="5665788"/>
          <p14:tracePt t="108748" x="2051050" y="5643563"/>
          <p14:tracePt t="108764" x="2043113" y="5637213"/>
          <p14:tracePt t="108984" x="2022475" y="5637213"/>
          <p14:tracePt t="108992" x="1943100" y="5637213"/>
          <p14:tracePt t="108999" x="1771650" y="5651500"/>
          <p14:tracePt t="109017" x="1665288" y="5672138"/>
          <p14:tracePt t="109032" x="1479550" y="5708650"/>
          <p14:tracePt t="109033" x="1328738" y="5715000"/>
          <p14:tracePt t="109051" x="1243013" y="5715000"/>
          <p14:tracePt t="109067" x="1214438" y="5715000"/>
          <p14:tracePt t="109081" x="1208088" y="5715000"/>
          <p14:tracePt t="109205" x="1193800" y="5729288"/>
          <p14:tracePt t="109212" x="1165225" y="5757863"/>
          <p14:tracePt t="109220" x="1136650" y="5794375"/>
          <p14:tracePt t="109220" x="1108075" y="5837238"/>
          <p14:tracePt t="109236" x="1085850" y="5872163"/>
          <p14:tracePt t="109242" x="1057275" y="5915025"/>
          <p14:tracePt t="109250" x="1028700" y="5994400"/>
          <p14:tracePt t="109264" x="1014413" y="6057900"/>
          <p14:tracePt t="109264" x="1014413" y="6094413"/>
          <p14:tracePt t="109284" x="1014413" y="6165850"/>
          <p14:tracePt t="109304" x="1022350" y="6237288"/>
          <p14:tracePt t="109314" x="1036638" y="6308725"/>
          <p14:tracePt t="109334" x="1057275" y="6365875"/>
          <p14:tracePt t="109349" x="1079500" y="6408738"/>
          <p14:tracePt t="109366" x="1108075" y="6451600"/>
          <p14:tracePt t="109384" x="1128713" y="6480175"/>
          <p14:tracePt t="109384" x="1136650" y="6486525"/>
          <p14:tracePt t="109401" x="1165225" y="6515100"/>
          <p14:tracePt t="109414" x="1193800" y="6543675"/>
          <p14:tracePt t="109433" x="1236663" y="6565900"/>
          <p14:tracePt t="109448" x="1293813" y="6580188"/>
          <p14:tracePt t="109467" x="1443038" y="6600825"/>
          <p14:tracePt t="109485" x="1508125" y="6608763"/>
          <p14:tracePt t="109499" x="1651000" y="6623050"/>
          <p14:tracePt t="109515" x="1922463" y="6637338"/>
          <p14:tracePt t="109535" x="2108200" y="6637338"/>
          <p14:tracePt t="109549" x="2279650" y="6643688"/>
          <p14:tracePt t="109565" x="2436813" y="6643688"/>
          <p14:tracePt t="109582" x="2579688" y="6637338"/>
          <p14:tracePt t="109600" x="2686050" y="6623050"/>
          <p14:tracePt t="109616" x="2786063" y="6608763"/>
          <p14:tracePt t="109633" x="2900363" y="6586538"/>
          <p14:tracePt t="109649" x="2951163" y="6565900"/>
          <p14:tracePt t="109665" x="3008313" y="6543675"/>
          <p14:tracePt t="109684" x="3051175" y="6523038"/>
          <p14:tracePt t="109699" x="3094038" y="6494463"/>
          <p14:tracePt t="109717" x="3157538" y="6457950"/>
          <p14:tracePt t="109733" x="3228975" y="6408738"/>
          <p14:tracePt t="109748" x="3308350" y="6357938"/>
          <p14:tracePt t="109748" x="3336925" y="6337300"/>
          <p14:tracePt t="109780" x="3408363" y="6286500"/>
          <p14:tracePt t="109782" x="3436938" y="6257925"/>
          <p14:tracePt t="109782" x="3465513" y="6229350"/>
          <p14:tracePt t="109802" x="3508375" y="6180138"/>
          <p14:tracePt t="109814" x="3536950" y="6122988"/>
          <p14:tracePt t="109834" x="3543300" y="6086475"/>
          <p14:tracePt t="109848" x="3543300" y="6057900"/>
          <p14:tracePt t="109868" x="3536950" y="6022975"/>
          <p14:tracePt t="109882" x="3486150" y="5972175"/>
          <p14:tracePt t="109900" x="3314700" y="5872163"/>
          <p14:tracePt t="109915" x="3143250" y="5808663"/>
          <p14:tracePt t="109935" x="2979738" y="5765800"/>
          <p14:tracePt t="109947" x="2808288" y="5743575"/>
          <p14:tracePt t="109965" x="2643188" y="5729288"/>
          <p14:tracePt t="109981" x="2486025" y="5715000"/>
          <p14:tracePt t="109997" x="2322513" y="5715000"/>
          <p14:tracePt t="110013" x="2165350" y="5715000"/>
          <p14:tracePt t="110030" x="2043113" y="5729288"/>
          <p14:tracePt t="110046" x="1857375" y="5786438"/>
          <p14:tracePt t="110065" x="1771650" y="5843588"/>
          <p14:tracePt t="110082" x="1700213" y="5908675"/>
          <p14:tracePt t="110097" x="1651000" y="5972175"/>
          <p14:tracePt t="110114" x="1614488" y="6043613"/>
          <p14:tracePt t="110131" x="1600200" y="6086475"/>
          <p14:tracePt t="110148" x="1600200" y="6100763"/>
          <p14:tracePt t="110163" x="1600200" y="6108700"/>
          <p14:tracePt t="110220" x="1600200" y="6115050"/>
          <p14:tracePt t="11022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328592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sz="3100" dirty="0" err="1" smtClean="0">
                <a:solidFill>
                  <a:srgbClr val="C00000"/>
                </a:solidFill>
              </a:rPr>
              <a:t>Verification</a:t>
            </a:r>
            <a:r>
              <a:rPr lang="de-DE" sz="3100" dirty="0" smtClean="0">
                <a:solidFill>
                  <a:srgbClr val="C00000"/>
                </a:solidFill>
              </a:rPr>
              <a:t> of </a:t>
            </a:r>
            <a:r>
              <a:rPr lang="de-DE" sz="3100" dirty="0" err="1" smtClean="0">
                <a:solidFill>
                  <a:srgbClr val="C00000"/>
                </a:solidFill>
              </a:rPr>
              <a:t>source</a:t>
            </a:r>
            <a:r>
              <a:rPr lang="de-DE" sz="3100" dirty="0" smtClean="0">
                <a:solidFill>
                  <a:srgbClr val="C00000"/>
                </a:solidFill>
              </a:rPr>
              <a:t> </a:t>
            </a:r>
            <a:r>
              <a:rPr lang="de-DE" sz="3100" dirty="0" err="1" smtClean="0">
                <a:solidFill>
                  <a:srgbClr val="C00000"/>
                </a:solidFill>
              </a:rPr>
              <a:t>calibration</a:t>
            </a:r>
            <a:r>
              <a:rPr lang="de-DE" sz="3100" dirty="0" smtClean="0">
                <a:solidFill>
                  <a:srgbClr val="C00000"/>
                </a:solidFill>
              </a:rPr>
              <a:t> </a:t>
            </a:r>
            <a:br>
              <a:rPr lang="de-DE" sz="3100" dirty="0" smtClean="0">
                <a:solidFill>
                  <a:srgbClr val="C00000"/>
                </a:solidFill>
              </a:rPr>
            </a:br>
            <a:r>
              <a:rPr lang="de-DE" sz="3100" dirty="0" err="1" smtClean="0">
                <a:solidFill>
                  <a:srgbClr val="C00000"/>
                </a:solidFill>
              </a:rPr>
              <a:t>with</a:t>
            </a:r>
            <a:r>
              <a:rPr lang="de-DE" sz="3100" dirty="0" smtClean="0">
                <a:solidFill>
                  <a:srgbClr val="C00000"/>
                </a:solidFill>
              </a:rPr>
              <a:t> </a:t>
            </a:r>
            <a:r>
              <a:rPr lang="de-DE" sz="3100" dirty="0" err="1" smtClean="0">
                <a:solidFill>
                  <a:srgbClr val="C00000"/>
                </a:solidFill>
              </a:rPr>
              <a:t>calibrated</a:t>
            </a:r>
            <a:r>
              <a:rPr lang="de-DE" sz="3100" dirty="0" smtClean="0">
                <a:solidFill>
                  <a:srgbClr val="C00000"/>
                </a:solidFill>
              </a:rPr>
              <a:t> </a:t>
            </a:r>
            <a:r>
              <a:rPr lang="de-DE" sz="3100" dirty="0" err="1" smtClean="0">
                <a:solidFill>
                  <a:srgbClr val="C00000"/>
                </a:solidFill>
              </a:rPr>
              <a:t>well</a:t>
            </a:r>
            <a:r>
              <a:rPr lang="de-DE" sz="3100" dirty="0" smtClean="0">
                <a:solidFill>
                  <a:srgbClr val="C00000"/>
                </a:solidFill>
              </a:rPr>
              <a:t> </a:t>
            </a:r>
            <a:r>
              <a:rPr lang="de-DE" sz="3100" dirty="0" err="1" smtClean="0">
                <a:solidFill>
                  <a:srgbClr val="C00000"/>
                </a:solidFill>
              </a:rPr>
              <a:t>chambers</a:t>
            </a:r>
            <a:r>
              <a:rPr lang="de-DE" sz="3100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de-DE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DE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rgbClr val="C00000"/>
                </a:solidFill>
              </a:rPr>
              <a:t>  </a:t>
            </a:r>
            <a:endParaRPr lang="de-DE" sz="28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Otherwise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verification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recommeded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only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with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officially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calibrated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arrangements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of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chamber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and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phantom</a:t>
            </a:r>
            <a:r>
              <a:rPr lang="de-DE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 </a:t>
            </a:r>
            <a: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(kalibrierte Dosimeter-Phantom-Anordnungen)</a:t>
            </a:r>
            <a:endParaRPr lang="de-DE" sz="14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rgbClr val="C00000"/>
                </a:solidFill>
              </a:rPr>
              <a:t/>
            </a:r>
            <a:br>
              <a:rPr lang="de-DE" sz="2800" dirty="0" smtClean="0">
                <a:solidFill>
                  <a:srgbClr val="C00000"/>
                </a:solidFill>
              </a:rPr>
            </a:br>
            <a:r>
              <a:rPr lang="de-DE" sz="2800" dirty="0" smtClean="0">
                <a:solidFill>
                  <a:srgbClr val="C00000"/>
                </a:solidFill>
              </a:rPr>
              <a:t>						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>
          <a:xfrm>
            <a:off x="3971811" y="1303982"/>
            <a:ext cx="1904041" cy="236972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t="26899" r="12068" b="28954"/>
          <a:stretch/>
        </p:blipFill>
        <p:spPr bwMode="auto">
          <a:xfrm>
            <a:off x="5872108" y="1280309"/>
            <a:ext cx="3269800" cy="21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8613"/>
            <a:ext cx="8229600" cy="778099"/>
          </a:xfrm>
          <a:ln>
            <a:noFill/>
          </a:ln>
        </p:spPr>
        <p:txBody>
          <a:bodyPr/>
          <a:lstStyle/>
          <a:p>
            <a:r>
              <a:rPr lang="de-DE" dirty="0" smtClean="0"/>
              <a:t>DIN 6803-2 : 2020-12</a:t>
            </a:r>
            <a:br>
              <a:rPr lang="de-DE" dirty="0" smtClean="0"/>
            </a:br>
            <a:r>
              <a:rPr lang="de-DE" sz="1200" dirty="0">
                <a:solidFill>
                  <a:schemeClr val="tx1"/>
                </a:solidFill>
              </a:rPr>
              <a:t>Strahler, </a:t>
            </a:r>
            <a:r>
              <a:rPr lang="de-DE" sz="1200" dirty="0" err="1">
                <a:solidFill>
                  <a:schemeClr val="tx1"/>
                </a:solidFill>
              </a:rPr>
              <a:t>Strahlerkalibrierung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Strahlerprüfung</a:t>
            </a:r>
            <a:r>
              <a:rPr lang="de-DE" sz="1200" dirty="0">
                <a:solidFill>
                  <a:schemeClr val="tx1"/>
                </a:solidFill>
              </a:rPr>
              <a:t> und Dosisberechnung</a:t>
            </a:r>
            <a:endParaRPr lang="de-DE" sz="1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12</a:t>
            </a:fld>
            <a:endParaRPr lang="de-DE"/>
          </a:p>
        </p:txBody>
      </p:sp>
      <p:pic>
        <p:nvPicPr>
          <p:cNvPr id="2050" name="Picture 2" descr="E:\0 Bitmaps\Brachytech\Calibration Ji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1668" r="19860" b="20820"/>
          <a:stretch/>
        </p:blipFill>
        <p:spPr bwMode="auto">
          <a:xfrm>
            <a:off x="3547469" y="4513153"/>
            <a:ext cx="2752725" cy="20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0 Bitmaps\Brachytech\Krieger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73973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516216" y="3430237"/>
            <a:ext cx="247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/>
              <a:t>Determination of „</a:t>
            </a:r>
            <a:r>
              <a:rPr lang="de-DE" sz="1400" b="1" dirty="0" err="1" smtClean="0"/>
              <a:t>sweet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spot</a:t>
            </a:r>
            <a:r>
              <a:rPr lang="de-DE" sz="1400" b="1" dirty="0" smtClean="0"/>
              <a:t>“</a:t>
            </a:r>
            <a:endParaRPr lang="de-DE" sz="1400" b="1" dirty="0"/>
          </a:p>
        </p:txBody>
      </p:sp>
      <p:sp>
        <p:nvSpPr>
          <p:cNvPr id="12" name="Fußzeilenplatzhalter 3"/>
          <p:cNvSpPr txBox="1">
            <a:spLocks/>
          </p:cNvSpPr>
          <p:nvPr/>
        </p:nvSpPr>
        <p:spPr>
          <a:xfrm>
            <a:off x="6012160" y="6453336"/>
            <a:ext cx="201622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GEC-ESTRO </a:t>
            </a:r>
            <a:r>
              <a:rPr lang="de-DE" sz="1000" dirty="0" err="1" smtClean="0"/>
              <a:t>Physics</a:t>
            </a:r>
            <a:r>
              <a:rPr lang="de-DE" sz="1000" dirty="0" smtClean="0"/>
              <a:t> Booklet No.5</a:t>
            </a:r>
            <a:endParaRPr lang="de-DE" sz="1000" dirty="0"/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3971811" y="3673711"/>
            <a:ext cx="2040351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Williamson, Kahn </a:t>
            </a:r>
            <a:r>
              <a:rPr lang="de-DE" sz="1000" dirty="0" err="1" smtClean="0"/>
              <a:t>Radiology</a:t>
            </a:r>
            <a:r>
              <a:rPr lang="de-DE" sz="1000" dirty="0" smtClean="0"/>
              <a:t> 1982 </a:t>
            </a:r>
            <a:endParaRPr lang="de-DE" sz="1000" dirty="0"/>
          </a:p>
        </p:txBody>
      </p:sp>
      <p:sp>
        <p:nvSpPr>
          <p:cNvPr id="14" name="Fußzeilenplatzhalter 3"/>
          <p:cNvSpPr txBox="1">
            <a:spLocks/>
          </p:cNvSpPr>
          <p:nvPr/>
        </p:nvSpPr>
        <p:spPr>
          <a:xfrm>
            <a:off x="7164290" y="3645024"/>
            <a:ext cx="136289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DIN 6803-2 : 2020-12</a:t>
            </a:r>
            <a:endParaRPr lang="de-DE" sz="1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3"/>
    </mc:Choice>
    <mc:Fallback xmlns="">
      <p:transition spd="slow" advTm="28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59" x="6086475" y="5465763"/>
          <p14:tracePt t="13612" x="6100763" y="5465763"/>
          <p14:tracePt t="13617" x="6108700" y="5457825"/>
          <p14:tracePt t="13627" x="6115050" y="5457825"/>
          <p14:tracePt t="13642" x="6129338" y="5443538"/>
          <p14:tracePt t="13643" x="6200775" y="5400675"/>
          <p14:tracePt t="13661" x="6243638" y="5351463"/>
          <p14:tracePt t="13676" x="6294438" y="5280025"/>
          <p14:tracePt t="13693" x="6337300" y="5208588"/>
          <p14:tracePt t="13710" x="6380163" y="5129213"/>
          <p14:tracePt t="13727" x="6429375" y="5029200"/>
          <p14:tracePt t="13744" x="6480175" y="4922838"/>
          <p14:tracePt t="13760" x="6543675" y="4751388"/>
          <p14:tracePt t="13777" x="6580188" y="4651375"/>
          <p14:tracePt t="13792" x="6608763" y="4543425"/>
          <p14:tracePt t="13809" x="6608763" y="4465638"/>
          <p14:tracePt t="13827" x="6608763" y="4400550"/>
          <p14:tracePt t="13843" x="6608763" y="4357688"/>
          <p14:tracePt t="13859" x="6600825" y="4322763"/>
          <p14:tracePt t="13876" x="6586538" y="4294188"/>
          <p14:tracePt t="13897" x="6580188" y="4279900"/>
          <p14:tracePt t="13914" x="6557963" y="4265613"/>
          <p14:tracePt t="13926" x="6523038" y="4229100"/>
          <p14:tracePt t="13944" x="6472238" y="4214813"/>
          <p14:tracePt t="13960" x="6400800" y="4200525"/>
          <p14:tracePt t="13978" x="6323013" y="4186238"/>
          <p14:tracePt t="13992" x="6215063" y="4171950"/>
          <p14:tracePt t="13992" x="6157913" y="4165600"/>
          <p14:tracePt t="14013" x="6029325" y="4151313"/>
          <p14:tracePt t="14026" x="5908675" y="4137025"/>
          <p14:tracePt t="14045" x="5800725" y="4129088"/>
          <p14:tracePt t="14059" x="5708650" y="4122738"/>
          <p14:tracePt t="14078" x="5629275" y="4114800"/>
          <p14:tracePt t="14092" x="5551488" y="4108450"/>
          <p14:tracePt t="14110" x="5480050" y="4108450"/>
          <p14:tracePt t="14126" x="5380038" y="4108450"/>
          <p14:tracePt t="14145" x="5343525" y="4114800"/>
          <p14:tracePt t="14159" x="5265738" y="4129088"/>
          <p14:tracePt t="14178" x="5222875" y="4137025"/>
          <p14:tracePt t="14192" x="5180013" y="4151313"/>
          <p14:tracePt t="14211" x="5143500" y="4157663"/>
          <p14:tracePt t="14226" x="5065713" y="4171950"/>
          <p14:tracePt t="14244" x="4937125" y="4186238"/>
          <p14:tracePt t="14259" x="4772025" y="4208463"/>
          <p14:tracePt t="14259" x="4686300" y="4229100"/>
          <p14:tracePt t="14278" x="4479925" y="4279900"/>
          <p14:tracePt t="14292" x="4122738" y="4365625"/>
          <p14:tracePt t="14311" x="3643313" y="4465638"/>
          <p14:tracePt t="14326" x="3165475" y="4572000"/>
          <p14:tracePt t="14345" x="2757488" y="4637088"/>
          <p14:tracePt t="14359" x="2379663" y="4686300"/>
          <p14:tracePt t="14377" x="2022475" y="4743450"/>
          <p14:tracePt t="14393" x="1385888" y="4829175"/>
          <p14:tracePt t="14412" x="857250" y="4886325"/>
          <p14:tracePt t="14426" x="285750" y="4937125"/>
          <p14:tracePt t="14443" x="0" y="4986338"/>
          <p14:tracePt t="14460" x="0" y="4994275"/>
          <p14:tracePt t="14477" x="0" y="5057775"/>
          <p14:tracePt t="14494" x="0" y="5129213"/>
          <p14:tracePt t="14510" x="0" y="5172075"/>
          <p14:tracePt t="14527" x="0" y="5186363"/>
          <p14:tracePt t="14543" x="0" y="5194300"/>
          <p14:tracePt t="14730" x="50800" y="5194300"/>
          <p14:tracePt t="14735" x="214313" y="5180013"/>
          <p14:tracePt t="14747" x="493713" y="5143500"/>
          <p14:tracePt t="14748" x="822325" y="5080000"/>
          <p14:tracePt t="14759" x="1643063" y="4894263"/>
          <p14:tracePt t="14777" x="2879725" y="4765675"/>
          <p14:tracePt t="14793" x="3479800" y="4694238"/>
          <p14:tracePt t="14809" x="3686175" y="4657725"/>
          <p14:tracePt t="14831" x="3729038" y="4651375"/>
          <p14:tracePt t="15103" x="0" y="0"/>
        </p14:tracePtLst>
        <p14:tracePtLst>
          <p14:tracePt t="15557" x="1543050" y="4529138"/>
          <p14:tracePt t="15573" x="1543050" y="4522788"/>
          <p14:tracePt t="15762" x="1579563" y="4522788"/>
          <p14:tracePt t="15769" x="1651000" y="4522788"/>
          <p14:tracePt t="15777" x="1851025" y="4529138"/>
          <p14:tracePt t="15789" x="1993900" y="4543425"/>
          <p14:tracePt t="15794" x="2314575" y="4557713"/>
          <p14:tracePt t="15812" x="2551113" y="4572000"/>
          <p14:tracePt t="15828" x="2722563" y="4572000"/>
          <p14:tracePt t="15845" x="2822575" y="4557713"/>
          <p14:tracePt t="15863" x="2894013" y="4543425"/>
          <p14:tracePt t="15877" x="3022600" y="4522788"/>
          <p14:tracePt t="15897" x="3136900" y="4514850"/>
          <p14:tracePt t="15911" x="3300413" y="4508500"/>
          <p14:tracePt t="15928" x="3514725" y="4500563"/>
          <p14:tracePt t="15944" x="3736975" y="4479925"/>
          <p14:tracePt t="15963" x="3922713" y="4479925"/>
          <p14:tracePt t="15977" x="4071938" y="4471988"/>
          <p14:tracePt t="15995" x="4243388" y="4465638"/>
          <p14:tracePt t="16015" x="4371975" y="4457700"/>
          <p14:tracePt t="16030" x="4486275" y="4451350"/>
          <p14:tracePt t="16048" x="4600575" y="4437063"/>
          <p14:tracePt t="16061" x="4700588" y="4437063"/>
          <p14:tracePt t="16080" x="4779963" y="4437063"/>
          <p14:tracePt t="16094" x="4837113" y="4437063"/>
          <p14:tracePt t="16094" x="4857750" y="4443413"/>
          <p14:tracePt t="16115" x="4865688" y="4443413"/>
          <p14:tracePt t="16128" x="4908550" y="4451350"/>
          <p14:tracePt t="16149" x="4937125" y="4457700"/>
          <p14:tracePt t="16162" x="4994275" y="4465638"/>
          <p14:tracePt t="16179" x="5086350" y="4479925"/>
          <p14:tracePt t="16196" x="5172075" y="4486275"/>
          <p14:tracePt t="16212" x="5200650" y="4486275"/>
          <p14:tracePt t="16294" x="5200650" y="4494213"/>
          <p14:tracePt t="16294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12206" y="908720"/>
            <a:ext cx="8564250" cy="58326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200" dirty="0" smtClean="0">
                <a:solidFill>
                  <a:srgbClr val="C00000"/>
                </a:solidFill>
              </a:rPr>
              <a:t>  </a:t>
            </a:r>
            <a:r>
              <a:rPr lang="de-DE" sz="2600" dirty="0" smtClean="0">
                <a:solidFill>
                  <a:srgbClr val="C00000"/>
                </a:solidFill>
              </a:rPr>
              <a:t>Information </a:t>
            </a:r>
            <a:r>
              <a:rPr lang="de-DE" sz="2600" dirty="0">
                <a:solidFill>
                  <a:srgbClr val="C00000"/>
                </a:solidFill>
              </a:rPr>
              <a:t>on </a:t>
            </a:r>
            <a:r>
              <a:rPr lang="de-DE" sz="2600" dirty="0" err="1">
                <a:solidFill>
                  <a:srgbClr val="C00000"/>
                </a:solidFill>
              </a:rPr>
              <a:t>local</a:t>
            </a:r>
            <a:r>
              <a:rPr lang="de-DE" sz="2600" dirty="0">
                <a:solidFill>
                  <a:srgbClr val="C00000"/>
                </a:solidFill>
              </a:rPr>
              <a:t> </a:t>
            </a:r>
            <a:r>
              <a:rPr lang="de-DE" sz="2600" dirty="0" err="1">
                <a:solidFill>
                  <a:srgbClr val="C00000"/>
                </a:solidFill>
              </a:rPr>
              <a:t>variation</a:t>
            </a:r>
            <a:r>
              <a:rPr lang="de-DE" sz="2600" dirty="0">
                <a:solidFill>
                  <a:srgbClr val="C00000"/>
                </a:solidFill>
              </a:rPr>
              <a:t> of </a:t>
            </a:r>
            <a:r>
              <a:rPr lang="de-DE" sz="2600" dirty="0" err="1">
                <a:solidFill>
                  <a:srgbClr val="C00000"/>
                </a:solidFill>
              </a:rPr>
              <a:t>spectra</a:t>
            </a:r>
            <a:r>
              <a:rPr lang="de-DE" sz="2600" dirty="0">
                <a:solidFill>
                  <a:srgbClr val="C00000"/>
                </a:solidFill>
              </a:rPr>
              <a:t> </a:t>
            </a:r>
            <a:r>
              <a:rPr lang="de-DE" sz="2600" dirty="0" smtClean="0">
                <a:solidFill>
                  <a:srgbClr val="C00000"/>
                </a:solidFill>
              </a:rPr>
              <a:t>                    </a:t>
            </a:r>
            <a:r>
              <a:rPr lang="de-DE" sz="1900" dirty="0" smtClean="0">
                <a:solidFill>
                  <a:srgbClr val="C00000"/>
                </a:solidFill>
              </a:rPr>
              <a:t> </a:t>
            </a:r>
            <a:r>
              <a:rPr lang="de-DE" sz="1900" dirty="0" err="1" smtClean="0">
                <a:solidFill>
                  <a:srgbClr val="C00000"/>
                </a:solidFill>
              </a:rPr>
              <a:t>and</a:t>
            </a:r>
            <a:r>
              <a:rPr lang="de-DE" sz="1900" dirty="0" smtClean="0">
                <a:solidFill>
                  <a:srgbClr val="C00000"/>
                </a:solidFill>
              </a:rPr>
              <a:t> </a:t>
            </a:r>
            <a:r>
              <a:rPr lang="de-DE" sz="1900" dirty="0" err="1" smtClean="0">
                <a:solidFill>
                  <a:srgbClr val="C00000"/>
                </a:solidFill>
              </a:rPr>
              <a:t>mean</a:t>
            </a:r>
            <a:r>
              <a:rPr lang="de-DE" sz="1900" dirty="0" smtClean="0">
                <a:solidFill>
                  <a:srgbClr val="C00000"/>
                </a:solidFill>
              </a:rPr>
              <a:t> </a:t>
            </a:r>
            <a:r>
              <a:rPr lang="de-DE" sz="1900" dirty="0" err="1" smtClean="0">
                <a:solidFill>
                  <a:srgbClr val="C00000"/>
                </a:solidFill>
              </a:rPr>
              <a:t>energy</a:t>
            </a:r>
            <a:endParaRPr lang="de-DE" sz="1900" dirty="0" smtClean="0">
              <a:solidFill>
                <a:srgbClr val="C00000"/>
              </a:solidFill>
            </a:endParaRPr>
          </a:p>
          <a:p>
            <a:endParaRPr lang="de-DE" sz="43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DE" sz="43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DE" sz="3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2200" dirty="0" smtClean="0">
                <a:solidFill>
                  <a:srgbClr val="C00000"/>
                </a:solidFill>
              </a:rPr>
              <a:t>Information </a:t>
            </a:r>
            <a:r>
              <a:rPr lang="de-DE" sz="2200" dirty="0">
                <a:solidFill>
                  <a:srgbClr val="C00000"/>
                </a:solidFill>
              </a:rPr>
              <a:t>on </a:t>
            </a:r>
            <a:r>
              <a:rPr lang="de-DE" sz="2200" dirty="0" err="1">
                <a:solidFill>
                  <a:srgbClr val="C00000"/>
                </a:solidFill>
              </a:rPr>
              <a:t>dependence</a:t>
            </a:r>
            <a:r>
              <a:rPr lang="de-DE" sz="2200" dirty="0">
                <a:solidFill>
                  <a:srgbClr val="C00000"/>
                </a:solidFill>
              </a:rPr>
              <a:t> of dose (rate) on </a:t>
            </a:r>
            <a:r>
              <a:rPr lang="de-DE" sz="2200" dirty="0" err="1">
                <a:solidFill>
                  <a:srgbClr val="C00000"/>
                </a:solidFill>
              </a:rPr>
              <a:t>phantom</a:t>
            </a:r>
            <a:r>
              <a:rPr lang="de-DE" sz="2200" dirty="0">
                <a:solidFill>
                  <a:srgbClr val="C00000"/>
                </a:solidFill>
              </a:rPr>
              <a:t> </a:t>
            </a:r>
            <a:r>
              <a:rPr lang="de-DE" sz="2200" dirty="0" err="1" smtClean="0">
                <a:solidFill>
                  <a:srgbClr val="C00000"/>
                </a:solidFill>
              </a:rPr>
              <a:t>size</a:t>
            </a:r>
            <a:endParaRPr lang="de-DE" sz="2600" dirty="0">
              <a:solidFill>
                <a:srgbClr val="C00000"/>
              </a:solidFill>
            </a:endParaRPr>
          </a:p>
          <a:p>
            <a:endParaRPr lang="de-DE" sz="2000" dirty="0">
              <a:solidFill>
                <a:srgbClr val="C00000"/>
              </a:solidFill>
            </a:endParaRPr>
          </a:p>
          <a:p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13</a:t>
            </a:fld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35754" r="17110" b="18747"/>
          <a:stretch/>
        </p:blipFill>
        <p:spPr bwMode="auto">
          <a:xfrm>
            <a:off x="340030" y="1403290"/>
            <a:ext cx="1962669" cy="148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8987" r="11400" b="58744"/>
          <a:stretch/>
        </p:blipFill>
        <p:spPr bwMode="auto">
          <a:xfrm>
            <a:off x="256960" y="2906117"/>
            <a:ext cx="2189755" cy="151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5156" r="20955" b="38276"/>
          <a:stretch/>
        </p:blipFill>
        <p:spPr bwMode="auto">
          <a:xfrm>
            <a:off x="7006440" y="4293097"/>
            <a:ext cx="1978809" cy="17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52862" r="14657" b="7760"/>
          <a:stretch/>
        </p:blipFill>
        <p:spPr bwMode="auto">
          <a:xfrm>
            <a:off x="7028803" y="2891257"/>
            <a:ext cx="1884524" cy="145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7060" r="14657" b="50524"/>
          <a:stretch/>
        </p:blipFill>
        <p:spPr bwMode="auto">
          <a:xfrm>
            <a:off x="7041119" y="1340769"/>
            <a:ext cx="1872208" cy="155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1" t="49689" r="10257" b="18042"/>
          <a:stretch/>
        </p:blipFill>
        <p:spPr bwMode="auto">
          <a:xfrm>
            <a:off x="363184" y="4424367"/>
            <a:ext cx="2083530" cy="151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5340" r="7302" b="51117"/>
          <a:stretch/>
        </p:blipFill>
        <p:spPr bwMode="auto">
          <a:xfrm>
            <a:off x="2230690" y="2892067"/>
            <a:ext cx="2029302" cy="151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6659" r="10490" b="51956"/>
          <a:stretch/>
        </p:blipFill>
        <p:spPr bwMode="auto">
          <a:xfrm>
            <a:off x="2302698" y="4442611"/>
            <a:ext cx="1952566" cy="1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2014668" y="5949280"/>
            <a:ext cx="2981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/>
              <a:t>Photon </a:t>
            </a:r>
            <a:r>
              <a:rPr lang="de-DE" sz="1100" b="1" dirty="0" err="1" smtClean="0"/>
              <a:t>energy</a:t>
            </a:r>
            <a:r>
              <a:rPr lang="de-DE" sz="1100" b="1" dirty="0" smtClean="0"/>
              <a:t>  /  </a:t>
            </a:r>
            <a:r>
              <a:rPr lang="de-DE" sz="1100" b="1" dirty="0" err="1" smtClean="0"/>
              <a:t>keV</a:t>
            </a:r>
            <a:r>
              <a:rPr lang="de-DE" sz="1100" b="1" dirty="0" smtClean="0"/>
              <a:t> (</a:t>
            </a:r>
            <a:r>
              <a:rPr lang="de-DE" sz="1100" b="1" baseline="30000" dirty="0" smtClean="0"/>
              <a:t>125</a:t>
            </a:r>
            <a:r>
              <a:rPr lang="de-DE" sz="1100" b="1" dirty="0" smtClean="0"/>
              <a:t>I)  </a:t>
            </a:r>
            <a:r>
              <a:rPr lang="de-DE" sz="1100" b="1" dirty="0" err="1" smtClean="0"/>
              <a:t>or</a:t>
            </a:r>
            <a:r>
              <a:rPr lang="de-DE" sz="1100" b="1" dirty="0" smtClean="0"/>
              <a:t>  </a:t>
            </a:r>
            <a:r>
              <a:rPr lang="de-DE" sz="1100" b="1" dirty="0" err="1" smtClean="0"/>
              <a:t>MeV</a:t>
            </a:r>
            <a:r>
              <a:rPr lang="de-DE" sz="1100" b="1" dirty="0" smtClean="0"/>
              <a:t> (</a:t>
            </a:r>
            <a:r>
              <a:rPr lang="de-DE" sz="1100" b="1" baseline="30000" dirty="0" smtClean="0"/>
              <a:t>192</a:t>
            </a:r>
            <a:r>
              <a:rPr lang="de-DE" sz="1100" b="1" dirty="0" smtClean="0"/>
              <a:t>Ir, </a:t>
            </a:r>
            <a:r>
              <a:rPr lang="de-DE" sz="1100" b="1" baseline="30000" dirty="0" smtClean="0"/>
              <a:t>60</a:t>
            </a:r>
            <a:r>
              <a:rPr lang="de-DE" sz="1100" b="1" dirty="0" smtClean="0"/>
              <a:t>Co) </a:t>
            </a:r>
            <a:endParaRPr lang="de-DE" sz="11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6844500" y="6087718"/>
            <a:ext cx="2307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 smtClean="0"/>
              <a:t>Distance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from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source</a:t>
            </a:r>
            <a:r>
              <a:rPr lang="de-DE" sz="1100" b="1" dirty="0" smtClean="0"/>
              <a:t> in </a:t>
            </a:r>
            <a:r>
              <a:rPr lang="de-DE" sz="1100" b="1" dirty="0" err="1" smtClean="0"/>
              <a:t>water</a:t>
            </a:r>
            <a:r>
              <a:rPr lang="de-DE" sz="1100" b="1" dirty="0" smtClean="0"/>
              <a:t>  / cm </a:t>
            </a:r>
            <a:endParaRPr lang="de-DE" sz="1100" b="1" dirty="0"/>
          </a:p>
        </p:txBody>
      </p:sp>
      <p:sp>
        <p:nvSpPr>
          <p:cNvPr id="25" name="Textfeld 24"/>
          <p:cNvSpPr txBox="1"/>
          <p:nvPr/>
        </p:nvSpPr>
        <p:spPr>
          <a:xfrm rot="16200000">
            <a:off x="-844518" y="3629044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/>
              <a:t>Photon </a:t>
            </a:r>
            <a:r>
              <a:rPr lang="de-DE" sz="1100" b="1" dirty="0" err="1" smtClean="0"/>
              <a:t>fluence</a:t>
            </a:r>
            <a:r>
              <a:rPr lang="de-DE" sz="1100" b="1" dirty="0" smtClean="0"/>
              <a:t>   [</a:t>
            </a:r>
            <a:r>
              <a:rPr lang="de-DE" sz="1100" b="1" dirty="0" err="1" smtClean="0"/>
              <a:t>arbitrary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units</a:t>
            </a:r>
            <a:r>
              <a:rPr lang="de-DE" sz="1100" b="1" dirty="0" smtClean="0"/>
              <a:t>]</a:t>
            </a:r>
            <a:endParaRPr lang="de-DE" sz="1100" b="1" dirty="0"/>
          </a:p>
        </p:txBody>
      </p:sp>
      <p:sp>
        <p:nvSpPr>
          <p:cNvPr id="26" name="Textfeld 25"/>
          <p:cNvSpPr txBox="1"/>
          <p:nvPr/>
        </p:nvSpPr>
        <p:spPr>
          <a:xfrm>
            <a:off x="6104520" y="1942982"/>
            <a:ext cx="805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baseline="30000" dirty="0" smtClean="0">
                <a:solidFill>
                  <a:schemeClr val="accent2"/>
                </a:solidFill>
              </a:rPr>
              <a:t>125</a:t>
            </a:r>
            <a:r>
              <a:rPr lang="de-DE" sz="3200" b="1" dirty="0" smtClean="0">
                <a:solidFill>
                  <a:schemeClr val="accent2"/>
                </a:solidFill>
              </a:rPr>
              <a:t> I</a:t>
            </a:r>
            <a:endParaRPr lang="de-DE" sz="3200" b="1" dirty="0">
              <a:solidFill>
                <a:schemeClr val="accent2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098108" y="5187186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baseline="30000" dirty="0" smtClean="0">
                <a:solidFill>
                  <a:schemeClr val="accent2"/>
                </a:solidFill>
              </a:rPr>
              <a:t>60</a:t>
            </a:r>
            <a:r>
              <a:rPr lang="de-DE" sz="2400" b="1" dirty="0" smtClean="0">
                <a:solidFill>
                  <a:schemeClr val="accent2"/>
                </a:solidFill>
              </a:rPr>
              <a:t> Co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012162" y="3495965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baseline="30000" dirty="0" smtClean="0">
                <a:solidFill>
                  <a:schemeClr val="accent2"/>
                </a:solidFill>
              </a:rPr>
              <a:t>192</a:t>
            </a:r>
            <a:r>
              <a:rPr lang="de-DE" sz="2800" b="1" dirty="0" smtClean="0">
                <a:solidFill>
                  <a:schemeClr val="accent2"/>
                </a:solidFill>
              </a:rPr>
              <a:t> </a:t>
            </a:r>
            <a:r>
              <a:rPr lang="de-DE" sz="2800" b="1" dirty="0" err="1" smtClean="0">
                <a:solidFill>
                  <a:schemeClr val="accent2"/>
                </a:solidFill>
              </a:rPr>
              <a:t>Ir</a:t>
            </a:r>
            <a:endParaRPr lang="de-DE" sz="2800" b="1" dirty="0">
              <a:solidFill>
                <a:schemeClr val="accent2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46516" y="1300530"/>
            <a:ext cx="1285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/>
              <a:t>Emission </a:t>
            </a:r>
            <a:r>
              <a:rPr lang="de-DE" sz="1100" b="1" dirty="0" err="1" smtClean="0"/>
              <a:t>spectrum</a:t>
            </a:r>
            <a:endParaRPr lang="de-DE" sz="11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7483339" y="126247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 smtClean="0"/>
              <a:t>Mean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energy</a:t>
            </a:r>
            <a:r>
              <a:rPr lang="de-DE" sz="1100" b="1" dirty="0" smtClean="0"/>
              <a:t> </a:t>
            </a:r>
          </a:p>
        </p:txBody>
      </p:sp>
      <p:sp>
        <p:nvSpPr>
          <p:cNvPr id="34" name="Textfeld 33"/>
          <p:cNvSpPr txBox="1"/>
          <p:nvPr/>
        </p:nvSpPr>
        <p:spPr>
          <a:xfrm rot="16200000">
            <a:off x="6032095" y="3478068"/>
            <a:ext cx="18004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 smtClean="0"/>
              <a:t>Mean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energy</a:t>
            </a:r>
            <a:r>
              <a:rPr lang="de-DE" sz="1100" b="1" dirty="0" smtClean="0"/>
              <a:t>  / </a:t>
            </a:r>
            <a:r>
              <a:rPr lang="de-DE" sz="1100" b="1" dirty="0" err="1" smtClean="0"/>
              <a:t>keV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or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MeV</a:t>
            </a:r>
            <a:endParaRPr lang="de-DE" sz="1100" b="1" dirty="0" smtClean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4904" b="15648"/>
          <a:stretch/>
        </p:blipFill>
        <p:spPr bwMode="auto">
          <a:xfrm>
            <a:off x="2230690" y="1340769"/>
            <a:ext cx="2004710" cy="15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2374706" y="1299591"/>
            <a:ext cx="1773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 smtClean="0"/>
              <a:t>Spectrum</a:t>
            </a:r>
            <a:r>
              <a:rPr lang="de-DE" sz="1100" b="1" dirty="0" smtClean="0"/>
              <a:t> at </a:t>
            </a:r>
            <a:r>
              <a:rPr lang="de-DE" sz="1100" b="1" dirty="0" err="1" smtClean="0"/>
              <a:t>source</a:t>
            </a:r>
            <a:r>
              <a:rPr lang="de-DE" sz="1100" b="1" dirty="0" smtClean="0"/>
              <a:t> </a:t>
            </a:r>
            <a:r>
              <a:rPr lang="de-DE" sz="1100" b="1" dirty="0" err="1" smtClean="0"/>
              <a:t>surface</a:t>
            </a:r>
            <a:endParaRPr lang="de-DE" sz="11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52120" r="8602" b="4337"/>
          <a:stretch/>
        </p:blipFill>
        <p:spPr bwMode="auto">
          <a:xfrm>
            <a:off x="4158459" y="2896501"/>
            <a:ext cx="1978656" cy="150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50000" r="10438" b="7805"/>
          <a:stretch/>
        </p:blipFill>
        <p:spPr bwMode="auto">
          <a:xfrm>
            <a:off x="4140402" y="4395971"/>
            <a:ext cx="1983502" cy="149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5619" r="1344" b="8842"/>
          <a:stretch/>
        </p:blipFill>
        <p:spPr bwMode="auto">
          <a:xfrm>
            <a:off x="4158459" y="1358798"/>
            <a:ext cx="1999292" cy="153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feld 31"/>
          <p:cNvSpPr txBox="1"/>
          <p:nvPr/>
        </p:nvSpPr>
        <p:spPr>
          <a:xfrm>
            <a:off x="4299638" y="1299591"/>
            <a:ext cx="16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 smtClean="0"/>
              <a:t>Spectrum</a:t>
            </a:r>
            <a:r>
              <a:rPr lang="de-DE" sz="1100" b="1" dirty="0" smtClean="0"/>
              <a:t> at 1cm in </a:t>
            </a:r>
            <a:r>
              <a:rPr lang="de-DE" sz="1100" b="1" dirty="0" err="1" smtClean="0"/>
              <a:t>water</a:t>
            </a:r>
            <a:endParaRPr lang="de-DE" sz="1100" b="1" dirty="0"/>
          </a:p>
        </p:txBody>
      </p:sp>
      <p:sp>
        <p:nvSpPr>
          <p:cNvPr id="3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31" name="Fußzeilenplatzhalter 3"/>
          <p:cNvSpPr txBox="1">
            <a:spLocks/>
          </p:cNvSpPr>
          <p:nvPr/>
        </p:nvSpPr>
        <p:spPr>
          <a:xfrm>
            <a:off x="7329399" y="6349327"/>
            <a:ext cx="136289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DIN 6803-2 : 2020-12</a:t>
            </a:r>
            <a:endParaRPr lang="de-DE" sz="1000" dirty="0"/>
          </a:p>
        </p:txBody>
      </p:sp>
      <p:sp>
        <p:nvSpPr>
          <p:cNvPr id="36" name="Fußzeilenplatzhalter 3"/>
          <p:cNvSpPr txBox="1">
            <a:spLocks/>
          </p:cNvSpPr>
          <p:nvPr/>
        </p:nvSpPr>
        <p:spPr>
          <a:xfrm>
            <a:off x="5158107" y="5805264"/>
            <a:ext cx="136289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DIN 6803-2 : 2020-12</a:t>
            </a:r>
            <a:endParaRPr lang="de-DE" sz="1000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457200" y="49561"/>
            <a:ext cx="8229600" cy="778099"/>
          </a:xfrm>
          <a:ln>
            <a:noFill/>
          </a:ln>
        </p:spPr>
        <p:txBody>
          <a:bodyPr/>
          <a:lstStyle/>
          <a:p>
            <a:r>
              <a:rPr lang="de-DE" dirty="0" smtClean="0"/>
              <a:t>DIN 6803-2 : 2020-12</a:t>
            </a:r>
            <a:br>
              <a:rPr lang="de-DE" dirty="0" smtClean="0"/>
            </a:br>
            <a:r>
              <a:rPr lang="de-DE" sz="1200" dirty="0">
                <a:solidFill>
                  <a:schemeClr val="tx1"/>
                </a:solidFill>
              </a:rPr>
              <a:t>Strahler, </a:t>
            </a:r>
            <a:r>
              <a:rPr lang="de-DE" sz="1200" dirty="0" err="1">
                <a:solidFill>
                  <a:schemeClr val="tx1"/>
                </a:solidFill>
              </a:rPr>
              <a:t>Strahlerkalibrierung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Strahlerprüfung</a:t>
            </a:r>
            <a:r>
              <a:rPr lang="de-DE" sz="1200" dirty="0">
                <a:solidFill>
                  <a:schemeClr val="tx1"/>
                </a:solidFill>
              </a:rPr>
              <a:t> und Dosisberechnung</a:t>
            </a:r>
            <a:endParaRPr lang="de-DE" sz="1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1"/>
    </mc:Choice>
    <mc:Fallback xmlns="">
      <p:transition spd="slow" advTm="1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3" x="8751888" y="4071938"/>
          <p14:tracePt t="4409" x="8743950" y="4057650"/>
          <p14:tracePt t="4410" x="8743950" y="4043363"/>
          <p14:tracePt t="4424" x="8737600" y="4022725"/>
          <p14:tracePt t="4443" x="8737600" y="4014788"/>
          <p14:tracePt t="4518" x="8723313" y="4000500"/>
          <p14:tracePt t="4527" x="8715375" y="4000500"/>
          <p14:tracePt t="4531" x="8701088" y="3994150"/>
          <p14:tracePt t="4543" x="8694738" y="3986213"/>
          <p14:tracePt t="4561" x="8672513" y="3971925"/>
          <p14:tracePt t="4576" x="8637588" y="3951288"/>
          <p14:tracePt t="4594" x="8601075" y="3937000"/>
          <p14:tracePt t="4609" x="8558213" y="3914775"/>
          <p14:tracePt t="4609" x="8537575" y="3900488"/>
          <p14:tracePt t="4628" x="8515350" y="3894138"/>
          <p14:tracePt t="4642" x="8437563" y="3851275"/>
          <p14:tracePt t="4664" x="8343900" y="3814763"/>
          <p14:tracePt t="4675" x="8208963" y="3757613"/>
          <p14:tracePt t="4693" x="8023225" y="3700463"/>
          <p14:tracePt t="4708" x="7743825" y="3629025"/>
          <p14:tracePt t="4726" x="7437438" y="3508375"/>
          <p14:tracePt t="4741" x="7080250" y="3386138"/>
          <p14:tracePt t="4741" x="6923088" y="3336925"/>
          <p14:tracePt t="4763" x="6743700" y="3271838"/>
          <p14:tracePt t="4774" x="6137275" y="3086100"/>
          <p14:tracePt t="4793" x="5614988" y="2936875"/>
          <p14:tracePt t="4807" x="5057775" y="2779713"/>
          <p14:tracePt t="4826" x="4386263" y="2571750"/>
          <p14:tracePt t="4841" x="3665538" y="2443163"/>
          <p14:tracePt t="4857" x="2886075" y="2343150"/>
          <p14:tracePt t="4875" x="2157413" y="2222500"/>
          <p14:tracePt t="4892" x="1514475" y="2128838"/>
          <p14:tracePt t="4907" x="1050925" y="2071688"/>
          <p14:tracePt t="4907" x="842963" y="2028825"/>
          <p14:tracePt t="4927" x="493713" y="1965325"/>
          <p14:tracePt t="4943" x="185738" y="1885950"/>
          <p14:tracePt t="4943" x="14288" y="1857375"/>
          <p14:tracePt t="4965" x="0" y="1843088"/>
          <p14:tracePt t="4977" x="0" y="1822450"/>
          <p14:tracePt t="4977" x="0" y="1814513"/>
          <p14:tracePt t="5011" x="0" y="1808163"/>
          <p14:tracePt t="5013" x="0" y="1800225"/>
          <p14:tracePt t="5028" x="0" y="1793875"/>
          <p14:tracePt t="5066" x="0" y="1800225"/>
          <p14:tracePt t="5069" x="0" y="1822450"/>
          <p14:tracePt t="5077" x="0" y="1851025"/>
          <p14:tracePt t="5094" x="0" y="1879600"/>
          <p14:tracePt t="5111" x="0" y="1908175"/>
          <p14:tracePt t="5111" x="0" y="1922463"/>
          <p14:tracePt t="5128" x="0" y="1936750"/>
          <p14:tracePt t="5142" x="0" y="1971675"/>
          <p14:tracePt t="5161" x="0" y="1993900"/>
          <p14:tracePt t="5177" x="0" y="2014538"/>
          <p14:tracePt t="5194" x="0" y="2022475"/>
          <p14:tracePt t="5211" x="7938" y="2028825"/>
          <p14:tracePt t="5276" x="50800" y="2043113"/>
          <p14:tracePt t="5282" x="185738" y="2100263"/>
          <p14:tracePt t="5292" x="442913" y="2171700"/>
          <p14:tracePt t="5308" x="900113" y="2308225"/>
          <p14:tracePt t="5324" x="1465263" y="2443163"/>
          <p14:tracePt t="5341" x="2008188" y="2551113"/>
          <p14:tracePt t="5358" x="2408238" y="2586038"/>
          <p14:tracePt t="5374" x="2708275" y="2608263"/>
          <p14:tracePt t="5392" x="2914650" y="2622550"/>
          <p14:tracePt t="5408" x="3057525" y="2636838"/>
          <p14:tracePt t="5408" x="3122613" y="2643188"/>
          <p14:tracePt t="5426" x="3179763" y="2643188"/>
          <p14:tracePt t="5441" x="3357563" y="2643188"/>
          <p14:tracePt t="5459" x="3508375" y="2651125"/>
          <p14:tracePt t="5474" x="3729038" y="2657475"/>
          <p14:tracePt t="5493" x="4186238" y="2657475"/>
          <p14:tracePt t="5515" x="4343400" y="2657475"/>
          <p14:tracePt t="5525" x="4843463" y="2679700"/>
          <p14:tracePt t="5542" x="5129213" y="2693988"/>
          <p14:tracePt t="5559" x="5329238" y="2693988"/>
          <p14:tracePt t="5574" x="5480050" y="2693988"/>
          <p14:tracePt t="5591" x="5580063" y="2693988"/>
          <p14:tracePt t="5609" x="5622925" y="2686050"/>
          <p14:tracePt t="5624" x="5651500" y="2679700"/>
          <p14:tracePt t="5642" x="5680075" y="2665413"/>
          <p14:tracePt t="5659" x="5751513" y="2614613"/>
          <p14:tracePt t="5678" x="5843588" y="2579688"/>
          <p14:tracePt t="5692" x="5965825" y="2528888"/>
          <p14:tracePt t="5710" x="6122988" y="2486025"/>
          <p14:tracePt t="5725" x="6265863" y="2436813"/>
          <p14:tracePt t="5758" x="6351588" y="2400300"/>
          <p14:tracePt t="5759" x="6408738" y="2365375"/>
          <p14:tracePt t="5777" x="6415088" y="2343150"/>
          <p14:tracePt t="5792" x="6423025" y="2336800"/>
          <p14:tracePt t="5809" x="6429375" y="2322513"/>
          <p14:tracePt t="5825" x="6437313" y="2293938"/>
          <p14:tracePt t="5842" x="6451600" y="2257425"/>
          <p14:tracePt t="5859" x="6451600" y="2228850"/>
          <p14:tracePt t="5875" x="6451600" y="2185988"/>
          <p14:tracePt t="5893" x="6437313" y="2143125"/>
          <p14:tracePt t="5909" x="6408738" y="2093913"/>
          <p14:tracePt t="5925" x="6357938" y="2051050"/>
          <p14:tracePt t="5942" x="6329363" y="2036763"/>
          <p14:tracePt t="5959" x="6308725" y="2028825"/>
          <p14:tracePt t="5975" x="6280150" y="2022475"/>
          <p14:tracePt t="5991" x="6243638" y="2008188"/>
          <p14:tracePt t="5991" x="6223000" y="2000250"/>
          <p14:tracePt t="6014" x="6194425" y="2000250"/>
          <p14:tracePt t="6025" x="6086475" y="1971675"/>
          <p14:tracePt t="6042" x="6015038" y="1965325"/>
          <p14:tracePt t="6059" x="5980113" y="1957388"/>
          <p14:tracePt t="6075" x="5965825" y="1951038"/>
          <p14:tracePt t="6127" x="5957888" y="1951038"/>
          <p14:tracePt t="6150" x="0" y="0"/>
        </p14:tracePtLst>
        <p14:tracePtLst>
          <p14:tracePt t="10138" x="9137650" y="2528888"/>
          <p14:tracePt t="10163" x="9137650" y="2514600"/>
          <p14:tracePt t="10175" x="9137650" y="2493963"/>
          <p14:tracePt t="10175" x="9137650" y="2471738"/>
          <p14:tracePt t="10192" x="9137650" y="2408238"/>
          <p14:tracePt t="10193" x="9137650" y="2343150"/>
          <p14:tracePt t="10211" x="9137650" y="2279650"/>
          <p14:tracePt t="10226" x="9137650" y="2208213"/>
          <p14:tracePt t="10247" x="9137650" y="2143125"/>
          <p14:tracePt t="10260" x="9137650" y="2065338"/>
          <p14:tracePt t="10277" x="9101138" y="1951038"/>
          <p14:tracePt t="10294" x="9066213" y="1879600"/>
          <p14:tracePt t="10310" x="9023350" y="1822450"/>
          <p14:tracePt t="10326" x="8966200" y="1757363"/>
          <p14:tracePt t="10343" x="8894763" y="1708150"/>
          <p14:tracePt t="10359" x="8780463" y="1643063"/>
          <p14:tracePt t="10376" x="8672513" y="1585913"/>
          <p14:tracePt t="10393" x="8609013" y="1550988"/>
          <p14:tracePt t="10409" x="8529638" y="1500188"/>
          <p14:tracePt t="10426" x="8401050" y="1414463"/>
          <p14:tracePt t="10443" x="8294688" y="1328738"/>
          <p14:tracePt t="10459" x="8151813" y="1236663"/>
          <p14:tracePt t="10477" x="7972425" y="1128713"/>
          <p14:tracePt t="10492" x="7780338" y="1050925"/>
          <p14:tracePt t="10510" x="7623175" y="993775"/>
          <p14:tracePt t="10525" x="7486650" y="950913"/>
          <p14:tracePt t="10542" x="7372350" y="914400"/>
          <p14:tracePt t="10560" x="7343775" y="914400"/>
          <p14:tracePt t="10576" x="7315200" y="914400"/>
          <p14:tracePt t="10592" x="7286625" y="922338"/>
          <p14:tracePt t="10610" x="7251700" y="950913"/>
          <p14:tracePt t="10625" x="7172325" y="1014413"/>
          <p14:tracePt t="10643" x="7094538" y="1122363"/>
          <p14:tracePt t="10659" x="7008813" y="1257300"/>
          <p14:tracePt t="10676" x="6929438" y="1414463"/>
          <p14:tracePt t="10692" x="6865938" y="1651000"/>
          <p14:tracePt t="10710" x="6865938" y="1800225"/>
          <p14:tracePt t="10725" x="6900863" y="1943100"/>
          <p14:tracePt t="10759" x="6951663" y="2071688"/>
          <p14:tracePt t="10760" x="7023100" y="2171700"/>
          <p14:tracePt t="10760" x="7080250" y="2208213"/>
          <p14:tracePt t="10777" x="7143750" y="2243138"/>
          <p14:tracePt t="10792" x="7315200" y="2279650"/>
          <p14:tracePt t="10792" x="7423150" y="2286000"/>
          <p14:tracePt t="10811" x="7637463" y="2300288"/>
          <p14:tracePt t="10827" x="7858125" y="2286000"/>
          <p14:tracePt t="10842" x="8101013" y="2228850"/>
          <p14:tracePt t="10859" x="8294688" y="2165350"/>
          <p14:tracePt t="10876" x="8429625" y="2108200"/>
          <p14:tracePt t="10892" x="8509000" y="2051050"/>
          <p14:tracePt t="10910" x="8537575" y="2014538"/>
          <p14:tracePt t="10925" x="8543925" y="1985963"/>
          <p14:tracePt t="10943" x="8551863" y="1979613"/>
          <p14:tracePt t="1094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14</a:t>
            </a:fld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5952726" y="1412776"/>
            <a:ext cx="3083770" cy="2304256"/>
            <a:chOff x="5174387" y="1124744"/>
            <a:chExt cx="4280590" cy="3007368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" t="3648" r="26088" b="40497"/>
            <a:stretch/>
          </p:blipFill>
          <p:spPr>
            <a:xfrm>
              <a:off x="5174387" y="1124744"/>
              <a:ext cx="3992880" cy="2680596"/>
            </a:xfrm>
            <a:prstGeom prst="rect">
              <a:avLst/>
            </a:prstGeom>
          </p:spPr>
        </p:pic>
        <p:sp>
          <p:nvSpPr>
            <p:cNvPr id="10" name="Fußzeilenplatzhalter 3"/>
            <p:cNvSpPr txBox="1">
              <a:spLocks/>
            </p:cNvSpPr>
            <p:nvPr/>
          </p:nvSpPr>
          <p:spPr>
            <a:xfrm>
              <a:off x="6002459" y="3844080"/>
              <a:ext cx="3452518" cy="28803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Van </a:t>
              </a:r>
              <a:r>
                <a:rPr lang="de-DE" sz="1000" dirty="0" err="1" smtClean="0"/>
                <a:t>Veelen</a:t>
              </a:r>
              <a:r>
                <a:rPr lang="de-DE" sz="1000" dirty="0" smtClean="0"/>
                <a:t> ACE White Paper </a:t>
              </a:r>
              <a:r>
                <a:rPr lang="de-DE" sz="1000" dirty="0" err="1" smtClean="0"/>
                <a:t>Elekta</a:t>
              </a:r>
              <a:r>
                <a:rPr lang="de-DE" sz="1000" dirty="0" smtClean="0"/>
                <a:t> 2014 </a:t>
              </a:r>
              <a:endParaRPr lang="de-DE" sz="10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145989" y="4797152"/>
            <a:ext cx="2998013" cy="1278808"/>
            <a:chOff x="4572000" y="4155176"/>
            <a:chExt cx="3511971" cy="1506072"/>
          </a:xfrm>
        </p:grpSpPr>
        <p:pic>
          <p:nvPicPr>
            <p:cNvPr id="8" name="Imagen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155176"/>
              <a:ext cx="3384376" cy="1261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ußzeilenplatzhalter 3"/>
            <p:cNvSpPr txBox="1">
              <a:spLocks/>
            </p:cNvSpPr>
            <p:nvPr/>
          </p:nvSpPr>
          <p:spPr>
            <a:xfrm>
              <a:off x="6043620" y="5373216"/>
              <a:ext cx="2040351" cy="288032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GEC ESTRO Data Base</a:t>
              </a:r>
              <a:endParaRPr lang="de-DE" sz="1000" dirty="0"/>
            </a:p>
          </p:txBody>
        </p:sp>
      </p:grpSp>
      <p:pic>
        <p:nvPicPr>
          <p:cNvPr id="13" name="Inhaltsplatzhalt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t="39166"/>
          <a:stretch/>
        </p:blipFill>
        <p:spPr>
          <a:xfrm>
            <a:off x="179514" y="2250586"/>
            <a:ext cx="5061325" cy="1122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4" name="Gruppieren 13"/>
          <p:cNvGrpSpPr/>
          <p:nvPr/>
        </p:nvGrpSpPr>
        <p:grpSpPr>
          <a:xfrm>
            <a:off x="120232" y="4590406"/>
            <a:ext cx="5382489" cy="696036"/>
            <a:chOff x="899593" y="1846655"/>
            <a:chExt cx="6246509" cy="934863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845"/>
            <a:stretch/>
          </p:blipFill>
          <p:spPr>
            <a:xfrm>
              <a:off x="968391" y="1846655"/>
              <a:ext cx="5594010" cy="64546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899593" y="2492150"/>
              <a:ext cx="6246509" cy="289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8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 Rivard, Luc </a:t>
              </a:r>
              <a:r>
                <a:rPr lang="de-DE" sz="8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Beaulieu</a:t>
              </a:r>
              <a:r>
                <a:rPr lang="de-DE" sz="8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Firas </a:t>
              </a:r>
              <a:r>
                <a:rPr lang="de-DE" sz="8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Moutarda</a:t>
              </a:r>
              <a:r>
                <a:rPr lang="de-DE" sz="8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                         </a:t>
              </a:r>
              <a:r>
                <a:rPr lang="de-DE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Med.Phys</a:t>
              </a:r>
              <a:r>
                <a:rPr lang="de-DE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37 (2010) 2645</a:t>
              </a:r>
              <a:endParaRPr lang="de-DE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9"/>
          <a:stretch/>
        </p:blipFill>
        <p:spPr>
          <a:xfrm>
            <a:off x="107506" y="5485187"/>
            <a:ext cx="5500961" cy="1197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hteck 1"/>
          <p:cNvSpPr/>
          <p:nvPr/>
        </p:nvSpPr>
        <p:spPr>
          <a:xfrm>
            <a:off x="87780" y="4556560"/>
            <a:ext cx="4988276" cy="776153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57200" y="58613"/>
            <a:ext cx="8229600" cy="7780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DIN 6803-2 : 2020-12</a:t>
            </a:r>
            <a:br>
              <a:rPr lang="de-DE" smtClean="0"/>
            </a:br>
            <a:r>
              <a:rPr lang="de-DE" sz="1200" smtClean="0">
                <a:solidFill>
                  <a:schemeClr val="tx1"/>
                </a:solidFill>
              </a:rPr>
              <a:t>Strahler, Strahlerkalibrierung, Strahlerprüfung und Dosisberechnung</a:t>
            </a:r>
            <a:endParaRPr lang="de-DE" sz="1200" dirty="0"/>
          </a:p>
        </p:txBody>
      </p:sp>
      <p:sp>
        <p:nvSpPr>
          <p:cNvPr id="21" name="Inhaltsplatzhalter 5"/>
          <p:cNvSpPr>
            <a:spLocks noGrp="1"/>
          </p:cNvSpPr>
          <p:nvPr>
            <p:ph idx="1"/>
          </p:nvPr>
        </p:nvSpPr>
        <p:spPr>
          <a:xfrm>
            <a:off x="457200" y="845765"/>
            <a:ext cx="8229600" cy="5328592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err="1" smtClean="0">
                <a:solidFill>
                  <a:srgbClr val="C00000"/>
                </a:solidFill>
              </a:rPr>
              <a:t>Calculations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with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 smtClean="0">
                <a:solidFill>
                  <a:srgbClr val="C00000"/>
                </a:solidFill>
              </a:rPr>
              <a:t>model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based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algorithms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smtClean="0">
                <a:solidFill>
                  <a:srgbClr val="C00000"/>
                </a:solidFill>
              </a:rPr>
              <a:t>:</a:t>
            </a:r>
            <a:r>
              <a:rPr lang="de-DE" sz="2800" dirty="0">
                <a:solidFill>
                  <a:srgbClr val="C00000"/>
                </a:solidFill>
              </a:rPr>
              <a:t/>
            </a:r>
            <a:br>
              <a:rPr lang="de-DE" sz="2800" dirty="0">
                <a:solidFill>
                  <a:srgbClr val="C00000"/>
                </a:solidFill>
              </a:rPr>
            </a:br>
            <a:r>
              <a:rPr lang="de-DE" sz="2000" dirty="0" err="1">
                <a:solidFill>
                  <a:schemeClr val="tx1"/>
                </a:solidFill>
              </a:rPr>
              <a:t>reference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to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recommendations</a:t>
            </a:r>
            <a:r>
              <a:rPr lang="de-DE" sz="2000" dirty="0">
                <a:solidFill>
                  <a:schemeClr val="tx1"/>
                </a:solidFill>
              </a:rPr>
              <a:t> of </a:t>
            </a:r>
            <a:r>
              <a:rPr lang="de-DE" sz="2000" dirty="0" smtClean="0">
                <a:solidFill>
                  <a:schemeClr val="tx1"/>
                </a:solidFill>
              </a:rPr>
              <a:t>TG186</a:t>
            </a:r>
            <a:endParaRPr lang="de-DE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  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MBDCA-WG  </a:t>
            </a:r>
            <a:r>
              <a:rPr lang="de-DE" sz="1000" dirty="0" smtClean="0">
                <a:solidFill>
                  <a:schemeClr val="tx1"/>
                </a:solidFill>
              </a:rPr>
              <a:t>Working </a:t>
            </a:r>
            <a:r>
              <a:rPr lang="de-DE" sz="1000" dirty="0">
                <a:solidFill>
                  <a:schemeClr val="tx1"/>
                </a:solidFill>
              </a:rPr>
              <a:t>G</a:t>
            </a:r>
            <a:r>
              <a:rPr lang="de-DE" sz="1000" dirty="0" smtClean="0">
                <a:solidFill>
                  <a:schemeClr val="tx1"/>
                </a:solidFill>
              </a:rPr>
              <a:t>roup on Model </a:t>
            </a:r>
            <a:r>
              <a:rPr lang="de-DE" sz="1000" dirty="0" err="1" smtClean="0">
                <a:solidFill>
                  <a:schemeClr val="tx1"/>
                </a:solidFill>
              </a:rPr>
              <a:t>Based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>
                <a:solidFill>
                  <a:schemeClr val="tx1"/>
                </a:solidFill>
              </a:rPr>
              <a:t>D</a:t>
            </a:r>
            <a:r>
              <a:rPr lang="de-DE" sz="1000" dirty="0" smtClean="0">
                <a:solidFill>
                  <a:schemeClr val="tx1"/>
                </a:solidFill>
              </a:rPr>
              <a:t>ose </a:t>
            </a:r>
            <a:r>
              <a:rPr lang="de-DE" sz="1000" dirty="0" err="1">
                <a:solidFill>
                  <a:schemeClr val="tx1"/>
                </a:solidFill>
              </a:rPr>
              <a:t>C</a:t>
            </a:r>
            <a:r>
              <a:rPr lang="de-DE" sz="1000" dirty="0" err="1" smtClean="0">
                <a:solidFill>
                  <a:schemeClr val="tx1"/>
                </a:solidFill>
              </a:rPr>
              <a:t>alculation</a:t>
            </a:r>
            <a:r>
              <a:rPr lang="de-DE" sz="1000" dirty="0" smtClean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A</a:t>
            </a:r>
            <a:r>
              <a:rPr lang="de-DE" sz="1000" dirty="0" err="1" smtClean="0">
                <a:solidFill>
                  <a:schemeClr val="tx1"/>
                </a:solidFill>
              </a:rPr>
              <a:t>lgorithms</a:t>
            </a:r>
            <a:endParaRPr lang="de-DE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rgbClr val="C00000"/>
                </a:solidFill>
              </a:rPr>
              <a:t/>
            </a:r>
            <a:br>
              <a:rPr lang="de-DE" sz="2800" dirty="0" smtClean="0">
                <a:solidFill>
                  <a:srgbClr val="C00000"/>
                </a:solidFill>
              </a:rPr>
            </a:br>
            <a:endParaRPr lang="de-DE" sz="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DE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rgbClr val="C00000"/>
                </a:solidFill>
              </a:rPr>
              <a:t/>
            </a:r>
            <a:br>
              <a:rPr lang="de-DE" sz="2400" dirty="0" smtClean="0">
                <a:solidFill>
                  <a:srgbClr val="C00000"/>
                </a:solidFill>
              </a:rPr>
            </a:br>
            <a:r>
              <a:rPr lang="de-DE" sz="1200" dirty="0" smtClean="0">
                <a:solidFill>
                  <a:srgbClr val="C00000"/>
                </a:solidFill>
              </a:rPr>
              <a:t/>
            </a:r>
            <a:br>
              <a:rPr lang="de-DE" sz="1200" dirty="0" smtClean="0">
                <a:solidFill>
                  <a:srgbClr val="C00000"/>
                </a:solidFill>
              </a:rPr>
            </a:br>
            <a:r>
              <a:rPr lang="de-DE" sz="2800" dirty="0" err="1" smtClean="0">
                <a:solidFill>
                  <a:srgbClr val="C00000"/>
                </a:solidFill>
              </a:rPr>
              <a:t>need</a:t>
            </a:r>
            <a:r>
              <a:rPr lang="de-DE" sz="2800" dirty="0" smtClean="0">
                <a:solidFill>
                  <a:srgbClr val="C00000"/>
                </a:solidFill>
              </a:rPr>
              <a:t> </a:t>
            </a:r>
            <a:r>
              <a:rPr lang="de-DE" sz="2800" dirty="0">
                <a:solidFill>
                  <a:srgbClr val="C00000"/>
                </a:solidFill>
              </a:rPr>
              <a:t>of </a:t>
            </a:r>
            <a:r>
              <a:rPr lang="de-DE" sz="2800" dirty="0" err="1">
                <a:solidFill>
                  <a:srgbClr val="C00000"/>
                </a:solidFill>
              </a:rPr>
              <a:t>extended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commissioning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smtClean="0">
                <a:solidFill>
                  <a:srgbClr val="C00000"/>
                </a:solidFill>
              </a:rPr>
              <a:t>:</a:t>
            </a:r>
            <a:br>
              <a:rPr lang="de-DE" sz="2800" dirty="0" smtClean="0">
                <a:solidFill>
                  <a:srgbClr val="C00000"/>
                </a:solidFill>
              </a:rPr>
            </a:br>
            <a:r>
              <a:rPr lang="de-DE" sz="1800" dirty="0" err="1" smtClean="0">
                <a:solidFill>
                  <a:schemeClr val="tx1"/>
                </a:solidFill>
              </a:rPr>
              <a:t>reference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to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recommendations</a:t>
            </a:r>
            <a:r>
              <a:rPr lang="de-DE" sz="1800" dirty="0" smtClean="0">
                <a:solidFill>
                  <a:schemeClr val="tx1"/>
                </a:solidFill>
              </a:rPr>
              <a:t> of MBDCA-WG</a:t>
            </a:r>
            <a:endParaRPr lang="de-D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17"/>
    </mc:Choice>
    <mc:Fallback xmlns="">
      <p:transition spd="slow" advTm="7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97" x="7215188" y="3094038"/>
          <p14:tracePt t="30293" x="7215188" y="3086100"/>
          <p14:tracePt t="30313" x="7200900" y="3071813"/>
          <p14:tracePt t="30320" x="7186613" y="3065463"/>
          <p14:tracePt t="30330" x="7186613" y="3057525"/>
          <p14:tracePt t="30331" x="7180263" y="3051175"/>
          <p14:tracePt t="30348" x="7151688" y="3028950"/>
          <p14:tracePt t="30364" x="7115175" y="3000375"/>
          <p14:tracePt t="30381" x="7080250" y="2986088"/>
          <p14:tracePt t="30381" x="7065963" y="2971800"/>
          <p14:tracePt t="30401" x="7043738" y="2965450"/>
          <p14:tracePt t="30414" x="7008813" y="2951163"/>
          <p14:tracePt t="30414" x="6994525" y="2943225"/>
          <p14:tracePt t="30432" x="6937375" y="2914650"/>
          <p14:tracePt t="30448" x="6880225" y="2886075"/>
          <p14:tracePt t="30466" x="6800850" y="2851150"/>
          <p14:tracePt t="30481" x="6694488" y="2822575"/>
          <p14:tracePt t="30500" x="6594475" y="2800350"/>
          <p14:tracePt t="30514" x="6457950" y="2771775"/>
          <p14:tracePt t="30534" x="6408738" y="2765425"/>
          <p14:tracePt t="30548" x="6365875" y="2751138"/>
          <p14:tracePt t="30566" x="6329363" y="2751138"/>
          <p14:tracePt t="30581" x="6280150" y="2743200"/>
          <p14:tracePt t="30598" x="6215063" y="2743200"/>
          <p14:tracePt t="30615" x="6143625" y="2743200"/>
          <p14:tracePt t="30630" x="5972175" y="2728913"/>
          <p14:tracePt t="30652" x="5908675" y="2728913"/>
          <p14:tracePt t="30664" x="5629275" y="2728913"/>
          <p14:tracePt t="30685" x="5343525" y="2751138"/>
          <p14:tracePt t="30699" x="4972050" y="2757488"/>
          <p14:tracePt t="30717" x="4614863" y="2786063"/>
          <p14:tracePt t="30733" x="4229100" y="2843213"/>
          <p14:tracePt t="30749" x="3965575" y="2871788"/>
          <p14:tracePt t="30767" x="3794125" y="2886075"/>
          <p14:tracePt t="30783" x="3600450" y="2908300"/>
          <p14:tracePt t="30800" x="3494088" y="2922588"/>
          <p14:tracePt t="30817" x="3386138" y="2943225"/>
          <p14:tracePt t="30832" x="3271838" y="2957513"/>
          <p14:tracePt t="30850" x="3157538" y="2971800"/>
          <p14:tracePt t="30865" x="3036888" y="2979738"/>
          <p14:tracePt t="30865" x="2971800" y="2979738"/>
          <p14:tracePt t="30887" x="2914650" y="2979738"/>
          <p14:tracePt t="30899" x="2743200" y="2979738"/>
          <p14:tracePt t="30919" x="2636838" y="2979738"/>
          <p14:tracePt t="30934" x="2536825" y="2994025"/>
          <p14:tracePt t="30952" x="2443163" y="3008313"/>
          <p14:tracePt t="30965" x="2365375" y="3022600"/>
          <p14:tracePt t="30984" x="2286000" y="3028950"/>
          <p14:tracePt t="30999" x="2179638" y="3051175"/>
          <p14:tracePt t="30999" x="2122488" y="3071813"/>
          <p14:tracePt t="31019" x="2051050" y="3094038"/>
          <p14:tracePt t="31032" x="1793875" y="3157538"/>
          <p14:tracePt t="31051" x="1614488" y="3200400"/>
          <p14:tracePt t="31066" x="1408113" y="3271838"/>
          <p14:tracePt t="31083" x="1236663" y="3328988"/>
          <p14:tracePt t="31098" x="1065213" y="3408363"/>
          <p14:tracePt t="31116" x="928688" y="3486150"/>
          <p14:tracePt t="31132" x="814388" y="3571875"/>
          <p14:tracePt t="31132" x="765175" y="3629025"/>
          <p14:tracePt t="31153" x="700088" y="3686175"/>
          <p14:tracePt t="31165" x="550863" y="3814763"/>
          <p14:tracePt t="31184" x="485775" y="3900488"/>
          <p14:tracePt t="31200" x="436563" y="3994150"/>
          <p14:tracePt t="31200" x="414338" y="4051300"/>
          <p14:tracePt t="31221" x="393700" y="4094163"/>
          <p14:tracePt t="31232" x="350838" y="4186238"/>
          <p14:tracePt t="31251" x="307975" y="4279900"/>
          <p14:tracePt t="31265" x="285750" y="4351338"/>
          <p14:tracePt t="31265" x="279400" y="4386263"/>
          <p14:tracePt t="31287" x="271463" y="4422775"/>
          <p14:tracePt t="31299" x="271463" y="4500563"/>
          <p14:tracePt t="31319" x="271463" y="4537075"/>
          <p14:tracePt t="31332" x="300038" y="4579938"/>
          <p14:tracePt t="31365" x="336550" y="4629150"/>
          <p14:tracePt t="31382" x="414338" y="4700588"/>
          <p14:tracePt t="31386" x="485775" y="4757738"/>
          <p14:tracePt t="31401" x="579438" y="4822825"/>
          <p14:tracePt t="31418" x="693738" y="4872038"/>
          <p14:tracePt t="31432" x="828675" y="4914900"/>
          <p14:tracePt t="31450" x="965200" y="4957763"/>
          <p14:tracePt t="31465" x="1122363" y="4986338"/>
          <p14:tracePt t="31484" x="1285875" y="5008563"/>
          <p14:tracePt t="31500" x="1465263" y="5029200"/>
          <p14:tracePt t="31516" x="1657350" y="5051425"/>
          <p14:tracePt t="31532" x="1922463" y="5080000"/>
          <p14:tracePt t="31552" x="2093913" y="5086350"/>
          <p14:tracePt t="31566" x="2257425" y="5094288"/>
          <p14:tracePt t="31582" x="2408238" y="5094288"/>
          <p14:tracePt t="31615" x="2565400" y="5094288"/>
          <p14:tracePt t="31617" x="2722563" y="5108575"/>
          <p14:tracePt t="31635" x="2965450" y="5108575"/>
          <p14:tracePt t="31651" x="3122613" y="5108575"/>
          <p14:tracePt t="31668" x="3279775" y="5108575"/>
          <p14:tracePt t="31682" x="3414713" y="5114925"/>
          <p14:tracePt t="31701" x="3557588" y="5114925"/>
          <p14:tracePt t="31717" x="3700463" y="5100638"/>
          <p14:tracePt t="31732" x="3836988" y="5065713"/>
          <p14:tracePt t="31748" x="3957638" y="5029200"/>
          <p14:tracePt t="31748" x="4022725" y="5014913"/>
          <p14:tracePt t="31770" x="4079875" y="4994275"/>
          <p14:tracePt t="31782" x="4265613" y="4937125"/>
          <p14:tracePt t="31802" x="4394200" y="4894263"/>
          <p14:tracePt t="31817" x="4514850" y="4851400"/>
          <p14:tracePt t="31834" x="4637088" y="4808538"/>
          <p14:tracePt t="31849" x="4765675" y="4765675"/>
          <p14:tracePt t="31867" x="4886325" y="4708525"/>
          <p14:tracePt t="31881" x="5037138" y="4622800"/>
          <p14:tracePt t="31900" x="5108575" y="4572000"/>
          <p14:tracePt t="31919" x="5157788" y="4522788"/>
          <p14:tracePt t="31933" x="5194300" y="4486275"/>
          <p14:tracePt t="31949" x="5222875" y="4457700"/>
          <p14:tracePt t="31969" x="5251450" y="4414838"/>
          <p14:tracePt t="31982" x="5265738" y="4379913"/>
          <p14:tracePt t="31982" x="5265738" y="4357688"/>
          <p14:tracePt t="32003" x="5272088" y="4343400"/>
          <p14:tracePt t="32016" x="5286375" y="4294188"/>
          <p14:tracePt t="32036" x="5294313" y="4265613"/>
          <p14:tracePt t="32051" x="5294313" y="4243388"/>
          <p14:tracePt t="32068" x="5294313" y="4222750"/>
          <p14:tracePt t="32082" x="5294313" y="4200525"/>
          <p14:tracePt t="32101" x="5294313" y="4171950"/>
          <p14:tracePt t="32115" x="5280025" y="4143375"/>
          <p14:tracePt t="32115" x="5280025" y="4137025"/>
          <p14:tracePt t="32137" x="5265738" y="4122738"/>
          <p14:tracePt t="32149" x="5208588" y="4079875"/>
          <p14:tracePt t="32168" x="5186363" y="4065588"/>
          <p14:tracePt t="32184" x="5151438" y="4037013"/>
          <p14:tracePt t="32201" x="5072063" y="4000500"/>
          <p14:tracePt t="32216" x="4951413" y="3957638"/>
          <p14:tracePt t="32216" x="4872038" y="3937000"/>
          <p14:tracePt t="32237" x="4772025" y="3914775"/>
          <p14:tracePt t="32249" x="4529138" y="3879850"/>
          <p14:tracePt t="32249" x="4414838" y="3865563"/>
          <p14:tracePt t="32269" x="4271963" y="3857625"/>
          <p14:tracePt t="32282" x="4014788" y="3836988"/>
          <p14:tracePt t="32282" x="3871913" y="3829050"/>
          <p14:tracePt t="32301" x="3579813" y="3800475"/>
          <p14:tracePt t="32317" x="3308350" y="3771900"/>
          <p14:tracePt t="32332" x="3086100" y="3757613"/>
          <p14:tracePt t="32348" x="2908300" y="3743325"/>
          <p14:tracePt t="32348" x="2828925" y="3743325"/>
          <p14:tracePt t="32371" x="2771775" y="3743325"/>
          <p14:tracePt t="32398" x="2651125" y="3751263"/>
          <p14:tracePt t="32398" x="2593975" y="3757613"/>
          <p14:tracePt t="32400" x="2543175" y="3765550"/>
          <p14:tracePt t="32415" x="2436813" y="3786188"/>
          <p14:tracePt t="32415" x="2386013" y="3794125"/>
          <p14:tracePt t="32433" x="2271713" y="3829050"/>
          <p14:tracePt t="32448" x="2143125" y="3871913"/>
          <p14:tracePt t="32465" x="2000250" y="3914775"/>
          <p14:tracePt t="32482" x="1871663" y="3957638"/>
          <p14:tracePt t="32499" x="1757363" y="4008438"/>
          <p14:tracePt t="32514" x="1657350" y="4065588"/>
          <p14:tracePt t="32532" x="1565275" y="4114800"/>
          <p14:tracePt t="32549" x="1471613" y="4186238"/>
          <p14:tracePt t="32567" x="1436688" y="4214813"/>
          <p14:tracePt t="32582" x="1408113" y="4243388"/>
          <p14:tracePt t="32599" x="1385888" y="4271963"/>
          <p14:tracePt t="32614" x="1365250" y="4300538"/>
          <p14:tracePt t="32631" x="1350963" y="4337050"/>
          <p14:tracePt t="32649" x="1336675" y="4379913"/>
          <p14:tracePt t="32666" x="1336675" y="4414838"/>
          <p14:tracePt t="32682" x="1336675" y="4451350"/>
          <p14:tracePt t="32699" x="1343025" y="4486275"/>
          <p14:tracePt t="32719" x="1357313" y="4522788"/>
          <p14:tracePt t="32732" x="1400175" y="4579938"/>
          <p14:tracePt t="32732" x="1414463" y="4600575"/>
          <p14:tracePt t="32753" x="1443038" y="4622800"/>
          <p14:tracePt t="32765" x="1528763" y="4679950"/>
          <p14:tracePt t="32765" x="1585913" y="4708525"/>
          <p14:tracePt t="32786" x="1651000" y="4729163"/>
          <p14:tracePt t="32799" x="1936750" y="4822825"/>
          <p14:tracePt t="32819" x="2185988" y="4879975"/>
          <p14:tracePt t="32832" x="2486025" y="4922838"/>
          <p14:tracePt t="32853" x="2822575" y="4943475"/>
          <p14:tracePt t="32865" x="3094038" y="4943475"/>
          <p14:tracePt t="32865" x="3200400" y="4943475"/>
          <p14:tracePt t="32886" x="3322638" y="4937125"/>
          <p14:tracePt t="32899" x="3736975" y="4879975"/>
          <p14:tracePt t="32919" x="3957638" y="4829175"/>
          <p14:tracePt t="32933" x="4143375" y="4800600"/>
          <p14:tracePt t="32951" x="4343400" y="4757738"/>
          <p14:tracePt t="32966" x="4557713" y="4700588"/>
          <p14:tracePt t="32984" x="4779963" y="4651375"/>
          <p14:tracePt t="33000" x="5014913" y="4622800"/>
          <p14:tracePt t="33000" x="5137150" y="4600575"/>
          <p14:tracePt t="33020" x="5237163" y="4572000"/>
          <p14:tracePt t="33032" x="5400675" y="4529138"/>
          <p14:tracePt t="33032" x="5480050" y="4508500"/>
          <p14:tracePt t="33053" x="5637213" y="4465638"/>
          <p14:tracePt t="33066" x="5757863" y="4429125"/>
          <p14:tracePt t="33084" x="5843588" y="4379913"/>
          <p14:tracePt t="33099" x="5922963" y="4329113"/>
          <p14:tracePt t="33117" x="5980113" y="4279900"/>
          <p14:tracePt t="33133" x="6022975" y="4243388"/>
          <p14:tracePt t="33133" x="6037263" y="4229100"/>
          <p14:tracePt t="33153" x="6051550" y="4208463"/>
          <p14:tracePt t="33165" x="6072188" y="4171950"/>
          <p14:tracePt t="33184" x="6080125" y="4151313"/>
          <p14:tracePt t="33200" x="6086475" y="4122738"/>
          <p14:tracePt t="33219" x="6086475" y="4086225"/>
          <p14:tracePt t="33232" x="6080125" y="4043363"/>
          <p14:tracePt t="33248" x="6065838" y="3971925"/>
          <p14:tracePt t="33265" x="6029325" y="3914775"/>
          <p14:tracePt t="33281" x="5965825" y="3857625"/>
          <p14:tracePt t="33298" x="5829300" y="3779838"/>
          <p14:tracePt t="33298" x="5743575" y="3751263"/>
          <p14:tracePt t="33316" x="5637213" y="3714750"/>
          <p14:tracePt t="33331" x="5243513" y="3671888"/>
          <p14:tracePt t="33349" x="4900613" y="3643313"/>
          <p14:tracePt t="33365" x="4500563" y="3629025"/>
          <p14:tracePt t="33381" x="4129088" y="3622675"/>
          <p14:tracePt t="33398" x="3600450" y="3622675"/>
          <p14:tracePt t="33418" x="3322638" y="3622675"/>
          <p14:tracePt t="33434" x="3028950" y="3636963"/>
          <p14:tracePt t="33449" x="2757488" y="3651250"/>
          <p14:tracePt t="33468" x="2508250" y="3657600"/>
          <p14:tracePt t="33482" x="2271713" y="3679825"/>
          <p14:tracePt t="33482" x="2143125" y="3694113"/>
          <p14:tracePt t="33502" x="2028825" y="3714750"/>
          <p14:tracePt t="33516" x="1714500" y="3794125"/>
          <p14:tracePt t="33534" x="1565275" y="3843338"/>
          <p14:tracePt t="33550" x="1443038" y="3900488"/>
          <p14:tracePt t="33566" x="1322388" y="3986213"/>
          <p14:tracePt t="33583" x="1208088" y="4094163"/>
          <p14:tracePt t="33600" x="1079500" y="4257675"/>
          <p14:tracePt t="33631" x="1050925" y="4314825"/>
          <p14:tracePt t="33633" x="1022350" y="4414838"/>
          <p14:tracePt t="33633" x="1014413" y="4465638"/>
          <p14:tracePt t="33652" x="1014413" y="4514850"/>
          <p14:tracePt t="33666" x="1028700" y="4665663"/>
          <p14:tracePt t="33685" x="1065213" y="4729163"/>
          <p14:tracePt t="33700" x="1136650" y="4794250"/>
          <p14:tracePt t="33716" x="1271588" y="4851400"/>
          <p14:tracePt t="33734" x="1514475" y="4908550"/>
          <p14:tracePt t="33749" x="2236788" y="4986338"/>
          <p14:tracePt t="33769" x="2528888" y="4986338"/>
          <p14:tracePt t="33783" x="3465513" y="4922838"/>
          <p14:tracePt t="33801" x="4151313" y="4851400"/>
          <p14:tracePt t="33817" x="4672013" y="4786313"/>
          <p14:tracePt t="33834" x="5029200" y="4757738"/>
          <p14:tracePt t="33849" x="5194300" y="4743450"/>
          <p14:tracePt t="33868" x="5265738" y="4737100"/>
          <p14:tracePt t="33885" x="5280025" y="4737100"/>
          <p14:tracePt t="33885" x="5286375" y="4729163"/>
          <p14:tracePt t="33918" x="5294313" y="4722813"/>
          <p14:tracePt t="33918" x="0" y="0"/>
        </p14:tracePtLst>
        <p14:tracePtLst>
          <p14:tracePt t="47838" x="5194300" y="5480050"/>
          <p14:tracePt t="48001" x="5194300" y="5472113"/>
          <p14:tracePt t="48010" x="5194300" y="5457825"/>
          <p14:tracePt t="48014" x="5194300" y="5451475"/>
          <p14:tracePt t="48020" x="5194300" y="5422900"/>
          <p14:tracePt t="48033" x="5180013" y="5372100"/>
          <p14:tracePt t="48049" x="5157788" y="5322888"/>
          <p14:tracePt t="48066" x="5122863" y="5243513"/>
          <p14:tracePt t="48066" x="5094288" y="5194300"/>
          <p14:tracePt t="48089" x="5065713" y="5143500"/>
          <p14:tracePt t="48100" x="4965700" y="5037138"/>
          <p14:tracePt t="48120" x="4879975" y="4957763"/>
          <p14:tracePt t="48135" x="4786313" y="4900613"/>
          <p14:tracePt t="48153" x="4708525" y="4851400"/>
          <p14:tracePt t="48168" x="4629150" y="4800600"/>
          <p14:tracePt t="48186" x="4537075" y="4729163"/>
          <p14:tracePt t="48201" x="4414838" y="4629150"/>
          <p14:tracePt t="48201" x="4351338" y="4594225"/>
          <p14:tracePt t="48219" x="4271963" y="4543425"/>
          <p14:tracePt t="48234" x="3943350" y="4394200"/>
          <p14:tracePt t="48253" x="3694113" y="4300538"/>
          <p14:tracePt t="48268" x="3443288" y="4222750"/>
          <p14:tracePt t="48285" x="3151188" y="4143375"/>
          <p14:tracePt t="48301" x="2965450" y="4108450"/>
          <p14:tracePt t="48301" x="2886075" y="4086225"/>
          <p14:tracePt t="48335" x="2722563" y="4051300"/>
          <p14:tracePt t="48337" x="2643188" y="4043363"/>
          <p14:tracePt t="48337" x="2579688" y="4037013"/>
          <p14:tracePt t="48355" x="2522538" y="4029075"/>
          <p14:tracePt t="48368" x="2357438" y="4000500"/>
          <p14:tracePt t="48386" x="2243138" y="3986213"/>
          <p14:tracePt t="48401" x="2128838" y="3979863"/>
          <p14:tracePt t="48401" x="2051050" y="3979863"/>
          <p14:tracePt t="48424" x="1979613" y="3986213"/>
          <p14:tracePt t="48434" x="1793875" y="4000500"/>
          <p14:tracePt t="48453" x="1528763" y="4043363"/>
          <p14:tracePt t="48467" x="1136650" y="4100513"/>
          <p14:tracePt t="48486" x="942975" y="4157663"/>
          <p14:tracePt t="48504" x="800100" y="4208463"/>
          <p14:tracePt t="48518" x="700088" y="4279900"/>
          <p14:tracePt t="48535" x="571500" y="4422775"/>
          <p14:tracePt t="48567" x="522288" y="4486275"/>
          <p14:tracePt t="48569" x="450850" y="4614863"/>
          <p14:tracePt t="48569" x="407988" y="4686300"/>
          <p14:tracePt t="48590" x="371475" y="4751388"/>
          <p14:tracePt t="48601" x="300038" y="4929188"/>
          <p14:tracePt t="48620" x="257175" y="5057775"/>
          <p14:tracePt t="48635" x="222250" y="5214938"/>
          <p14:tracePt t="48652" x="193675" y="5380038"/>
          <p14:tracePt t="48667" x="185738" y="5522913"/>
          <p14:tracePt t="48684" x="193675" y="5672138"/>
          <p14:tracePt t="48701" x="236538" y="5808663"/>
          <p14:tracePt t="48718" x="300038" y="6000750"/>
          <p14:tracePt t="48735" x="365125" y="6137275"/>
          <p14:tracePt t="48752" x="442913" y="6265863"/>
          <p14:tracePt t="48767" x="542925" y="6380163"/>
          <p14:tracePt t="48786" x="671513" y="6486525"/>
          <p14:tracePt t="48800" x="822325" y="6594475"/>
          <p14:tracePt t="48816" x="971550" y="6680200"/>
          <p14:tracePt t="48833" x="1200150" y="6815138"/>
          <p14:tracePt t="48850" x="1414463" y="6851650"/>
          <p14:tracePt t="48867" x="1771650" y="6851650"/>
          <p14:tracePt t="48885" x="2022475" y="6851650"/>
          <p14:tracePt t="48901" x="2314575" y="6851650"/>
          <p14:tracePt t="48917" x="2571750" y="6851650"/>
          <p14:tracePt t="48933" x="2771775" y="6851650"/>
          <p14:tracePt t="48950" x="2957513" y="6851650"/>
          <p14:tracePt t="48968" x="3122613" y="6823075"/>
          <p14:tracePt t="48983" x="3328988" y="6743700"/>
          <p14:tracePt t="49002" x="3471863" y="6665913"/>
          <p14:tracePt t="49017" x="3643313" y="6565900"/>
          <p14:tracePt t="49034" x="3822700" y="6472238"/>
          <p14:tracePt t="49050" x="3979863" y="6380163"/>
          <p14:tracePt t="49067" x="4100513" y="6294438"/>
          <p14:tracePt t="49083" x="4194175" y="6215063"/>
          <p14:tracePt t="49083" x="4229100" y="6180138"/>
          <p14:tracePt t="49104" x="4265613" y="6137275"/>
          <p14:tracePt t="49117" x="4337050" y="5980113"/>
          <p14:tracePt t="49134" x="4371975" y="5872163"/>
          <p14:tracePt t="49151" x="4394200" y="5794375"/>
          <p14:tracePt t="49168" x="4408488" y="5700713"/>
          <p14:tracePt t="49184" x="4408488" y="5594350"/>
          <p14:tracePt t="49201" x="4371975" y="5486400"/>
          <p14:tracePt t="49217" x="4337050" y="5386388"/>
          <p14:tracePt t="49233" x="4294188" y="5308600"/>
          <p14:tracePt t="49249" x="4229100" y="5208588"/>
          <p14:tracePt t="49268" x="4194175" y="5143500"/>
          <p14:tracePt t="49283" x="4157663" y="5072063"/>
          <p14:tracePt t="49301" x="4122738" y="5000625"/>
          <p14:tracePt t="49316" x="4094163" y="4965700"/>
          <p14:tracePt t="49316" x="4086225" y="4957763"/>
          <p14:tracePt t="49349" x="4086225" y="4951413"/>
          <p14:tracePt t="49349" x="0" y="0"/>
        </p14:tracePtLst>
        <p14:tracePtLst>
          <p14:tracePt t="61650" x="8151813" y="4400550"/>
          <p14:tracePt t="61797" x="8108950" y="4400550"/>
          <p14:tracePt t="61797" x="8058150" y="4400550"/>
          <p14:tracePt t="61814" x="7994650" y="4400550"/>
          <p14:tracePt t="61820" x="7923213" y="4400550"/>
          <p14:tracePt t="61822" x="7772400" y="4386263"/>
          <p14:tracePt t="61840" x="7666038" y="4386263"/>
          <p14:tracePt t="61854" x="7600950" y="4386263"/>
          <p14:tracePt t="61872" x="7551738" y="4394200"/>
          <p14:tracePt t="61887" x="7515225" y="4408488"/>
          <p14:tracePt t="61905" x="7472363" y="4429125"/>
          <p14:tracePt t="61922" x="7351713" y="4471988"/>
          <p14:tracePt t="61939" x="7237413" y="4514850"/>
          <p14:tracePt t="61953" x="7108825" y="4557713"/>
          <p14:tracePt t="61971" x="6994525" y="4586288"/>
          <p14:tracePt t="61986" x="6915150" y="4622800"/>
          <p14:tracePt t="62019" x="6837363" y="4672013"/>
          <p14:tracePt t="62020" x="6780213" y="4708525"/>
          <p14:tracePt t="62020" x="6751638" y="4722813"/>
          <p14:tracePt t="62053" x="6723063" y="4765675"/>
          <p14:tracePt t="62058" x="6708775" y="4779963"/>
          <p14:tracePt t="62058" x="6694488" y="4800600"/>
          <p14:tracePt t="62072" x="6657975" y="4843463"/>
          <p14:tracePt t="62088" x="6623050" y="4879975"/>
          <p14:tracePt t="62107" x="6586538" y="4922838"/>
          <p14:tracePt t="62121" x="6572250" y="4929188"/>
          <p14:tracePt t="62138" x="6557963" y="4957763"/>
          <p14:tracePt t="62152" x="6523038" y="5000625"/>
          <p14:tracePt t="62170" x="6486525" y="5051425"/>
          <p14:tracePt t="62185" x="6429375" y="5129213"/>
          <p14:tracePt t="62185" x="6408738" y="5172075"/>
          <p14:tracePt t="62202" x="6351588" y="5272088"/>
          <p14:tracePt t="62218" x="6308725" y="5357813"/>
          <p14:tracePt t="62236" x="6265863" y="5437188"/>
          <p14:tracePt t="62252" x="6229350" y="5500688"/>
          <p14:tracePt t="62269" x="6215063" y="5557838"/>
          <p14:tracePt t="62285" x="6200775" y="5614988"/>
          <p14:tracePt t="62303" x="6186488" y="5665788"/>
          <p14:tracePt t="62319" x="6180138" y="5694363"/>
          <p14:tracePt t="62319" x="6180138" y="5715000"/>
          <p14:tracePt t="62337" x="6172200" y="5743575"/>
          <p14:tracePt t="62353" x="6172200" y="5772150"/>
          <p14:tracePt t="62370" x="6172200" y="5800725"/>
          <p14:tracePt t="62385" x="6180138" y="5829300"/>
          <p14:tracePt t="62403" x="6186488" y="5857875"/>
          <p14:tracePt t="62418" x="6208713" y="5894388"/>
          <p14:tracePt t="62436" x="6251575" y="5957888"/>
          <p14:tracePt t="62452" x="6286500" y="6000750"/>
          <p14:tracePt t="62469" x="6323013" y="6037263"/>
          <p14:tracePt t="62485" x="6372225" y="6080125"/>
          <p14:tracePt t="62504" x="6423025" y="6122988"/>
          <p14:tracePt t="62518" x="6494463" y="6180138"/>
          <p14:tracePt t="62536" x="6572250" y="6229350"/>
          <p14:tracePt t="62552" x="6665913" y="6280150"/>
          <p14:tracePt t="62552" x="6708775" y="6308725"/>
          <p14:tracePt t="62571" x="6765925" y="6329363"/>
          <p14:tracePt t="62585" x="6865938" y="6365875"/>
          <p14:tracePt t="62585" x="6923088" y="6380163"/>
          <p14:tracePt t="62605" x="7023100" y="6394450"/>
          <p14:tracePt t="62620" x="7086600" y="6408738"/>
          <p14:tracePt t="62636" x="7123113" y="6408738"/>
          <p14:tracePt t="62652" x="7158038" y="6408738"/>
          <p14:tracePt t="62669" x="7200900" y="6408738"/>
          <p14:tracePt t="62686" x="7300913" y="6408738"/>
          <p14:tracePt t="62703" x="7415213" y="6408738"/>
          <p14:tracePt t="62719" x="7523163" y="6408738"/>
          <p14:tracePt t="62736" x="7666038" y="6408738"/>
          <p14:tracePt t="62752" x="7815263" y="6408738"/>
          <p14:tracePt t="62769" x="7951788" y="6400800"/>
          <p14:tracePt t="62785" x="8094663" y="6372225"/>
          <p14:tracePt t="62802" x="8229600" y="6337300"/>
          <p14:tracePt t="62819" x="8351838" y="6294438"/>
          <p14:tracePt t="62819" x="8415338" y="6272213"/>
          <p14:tracePt t="62837" x="8523288" y="6229350"/>
          <p14:tracePt t="62855" x="8601075" y="6200775"/>
          <p14:tracePt t="62869" x="8680450" y="6165850"/>
          <p14:tracePt t="62887" x="8751888" y="6137275"/>
          <p14:tracePt t="62901" x="8809038" y="6100763"/>
          <p14:tracePt t="62920" x="8851900" y="6072188"/>
          <p14:tracePt t="62935" x="8909050" y="6029325"/>
          <p14:tracePt t="62953" x="9009063" y="5943600"/>
          <p14:tracePt t="62969" x="9072563" y="5886450"/>
          <p14:tracePt t="62986" x="9137650" y="5837238"/>
          <p14:tracePt t="63002" x="9137650" y="5786438"/>
          <p14:tracePt t="63020" x="9137650" y="5743575"/>
          <p14:tracePt t="63035" x="9137650" y="5708650"/>
          <p14:tracePt t="63054" x="9137650" y="5672138"/>
          <p14:tracePt t="63069" x="9137650" y="5643563"/>
          <p14:tracePt t="63069" x="9137650" y="5629275"/>
          <p14:tracePt t="63088" x="9137650" y="5600700"/>
          <p14:tracePt t="63103" x="9137650" y="5586413"/>
          <p14:tracePt t="63119" x="9137650" y="5580063"/>
          <p14:tracePt t="63136" x="9137650" y="5557838"/>
          <p14:tracePt t="63153" x="9137650" y="5551488"/>
          <p14:tracePt t="63171" x="9129713" y="5529263"/>
          <p14:tracePt t="63185" x="9086850" y="5451475"/>
          <p14:tracePt t="63203" x="9037638" y="5386388"/>
          <p14:tracePt t="63220" x="8958263" y="5308600"/>
          <p14:tracePt t="63237" x="8837613" y="5222875"/>
          <p14:tracePt t="63254" x="8658225" y="5151438"/>
          <p14:tracePt t="63269" x="8415338" y="5086350"/>
          <p14:tracePt t="63287" x="8137525" y="5022850"/>
          <p14:tracePt t="63302" x="7894638" y="4994275"/>
          <p14:tracePt t="63302" x="7786688" y="4986338"/>
          <p14:tracePt t="63321" x="7686675" y="4972050"/>
          <p14:tracePt t="63335" x="7415213" y="4957763"/>
          <p14:tracePt t="63353" x="7272338" y="4951413"/>
          <p14:tracePt t="63370" x="7108825" y="4951413"/>
          <p14:tracePt t="63386" x="6965950" y="4965700"/>
          <p14:tracePt t="63403" x="6794500" y="4979988"/>
          <p14:tracePt t="63420" x="6657975" y="4994275"/>
          <p14:tracePt t="63437" x="6537325" y="5014913"/>
          <p14:tracePt t="63453" x="6351588" y="5072063"/>
          <p14:tracePt t="63469" x="6251575" y="5143500"/>
          <p14:tracePt t="63486" x="6157913" y="5243513"/>
          <p14:tracePt t="63503" x="6065838" y="5400675"/>
          <p14:tracePt t="63520" x="5980113" y="5565775"/>
          <p14:tracePt t="63536" x="5922963" y="5722938"/>
          <p14:tracePt t="63536" x="5908675" y="5786438"/>
          <p14:tracePt t="63555" x="5894388" y="5857875"/>
          <p14:tracePt t="63568" x="5886450" y="5965825"/>
          <p14:tracePt t="63568" x="5886450" y="6015038"/>
          <p14:tracePt t="63588" x="5894388" y="6072188"/>
          <p14:tracePt t="63603" x="5929313" y="6108700"/>
          <p14:tracePt t="63620" x="5972175" y="6137275"/>
          <p14:tracePt t="6362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 smtClean="0"/>
              <a:t>DIN </a:t>
            </a:r>
            <a:r>
              <a:rPr lang="de-DE" dirty="0"/>
              <a:t>6803-3  </a:t>
            </a:r>
            <a:r>
              <a:rPr lang="de-DE" dirty="0" smtClean="0"/>
              <a:t> -  Work </a:t>
            </a:r>
            <a:r>
              <a:rPr lang="de-DE" dirty="0"/>
              <a:t>in </a:t>
            </a:r>
            <a:r>
              <a:rPr lang="de-DE" dirty="0" err="1" smtClean="0"/>
              <a:t>progress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600" dirty="0">
                <a:solidFill>
                  <a:schemeClr val="tx1"/>
                </a:solidFill>
              </a:rPr>
              <a:t>NAR </a:t>
            </a:r>
            <a:r>
              <a:rPr lang="de-DE" sz="1600" dirty="0" err="1">
                <a:solidFill>
                  <a:schemeClr val="tx1"/>
                </a:solidFill>
              </a:rPr>
              <a:t>assignment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to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develop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recommendations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for</a:t>
            </a:r>
            <a:r>
              <a:rPr lang="de-DE" sz="1600" dirty="0">
                <a:solidFill>
                  <a:schemeClr val="tx1"/>
                </a:solidFill>
              </a:rPr>
              <a:t> experimental </a:t>
            </a:r>
            <a:r>
              <a:rPr lang="de-DE" sz="1600" dirty="0" err="1">
                <a:solidFill>
                  <a:schemeClr val="tx1"/>
                </a:solidFill>
              </a:rPr>
              <a:t>dosimetry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smtClean="0">
                <a:solidFill>
                  <a:schemeClr val="tx1"/>
                </a:solidFill>
              </a:rPr>
              <a:t>  </a:t>
            </a:r>
            <a:r>
              <a:rPr 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HE </a:t>
            </a:r>
            <a:r>
              <a:rPr lang="de-DE" sz="1600" dirty="0" err="1">
                <a:solidFill>
                  <a:schemeClr val="tx1"/>
                </a:solidFill>
              </a:rPr>
              <a:t>sources</a:t>
            </a:r>
            <a:r>
              <a:rPr lang="de-DE" sz="1600" dirty="0">
                <a:solidFill>
                  <a:schemeClr val="tx1"/>
                </a:solidFill>
              </a:rPr>
              <a:t>,      </a:t>
            </a:r>
            <a:r>
              <a:rPr lang="de-DE" sz="1600" dirty="0" err="1">
                <a:solidFill>
                  <a:schemeClr val="tx1"/>
                </a:solidFill>
              </a:rPr>
              <a:t>for</a:t>
            </a:r>
            <a:r>
              <a:rPr lang="de-DE" sz="1600" dirty="0">
                <a:solidFill>
                  <a:schemeClr val="tx1"/>
                </a:solidFill>
              </a:rPr>
              <a:t> LE </a:t>
            </a:r>
            <a:r>
              <a:rPr lang="de-DE" sz="1600" dirty="0" err="1">
                <a:solidFill>
                  <a:schemeClr val="tx1"/>
                </a:solidFill>
              </a:rPr>
              <a:t>sources</a:t>
            </a:r>
            <a:r>
              <a:rPr lang="de-DE" sz="1600" dirty="0">
                <a:solidFill>
                  <a:schemeClr val="tx1"/>
                </a:solidFill>
              </a:rPr>
              <a:t>, </a:t>
            </a:r>
            <a:r>
              <a:rPr lang="de-DE" sz="1600" dirty="0" err="1" smtClean="0">
                <a:solidFill>
                  <a:schemeClr val="tx1"/>
                </a:solidFill>
              </a:rPr>
              <a:t>later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23529" y="1080120"/>
                <a:ext cx="8643845" cy="580526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de-DE" sz="1900" dirty="0" err="1" smtClean="0">
                    <a:solidFill>
                      <a:schemeClr val="accent2"/>
                    </a:solidFill>
                  </a:rPr>
                  <a:t>proposed</a:t>
                </a:r>
                <a:r>
                  <a:rPr lang="de-DE" sz="1900" dirty="0" smtClean="0">
                    <a:solidFill>
                      <a:schemeClr val="accent2"/>
                    </a:solidFill>
                  </a:rPr>
                  <a:t>  </a:t>
                </a:r>
                <a:r>
                  <a:rPr lang="de-DE" sz="1900" dirty="0" err="1" smtClean="0">
                    <a:solidFill>
                      <a:schemeClr val="accent2"/>
                    </a:solidFill>
                  </a:rPr>
                  <a:t>formalism</a:t>
                </a:r>
                <a:r>
                  <a:rPr lang="de-DE" sz="1900" dirty="0" smtClean="0">
                    <a:solidFill>
                      <a:schemeClr val="accent2"/>
                    </a:solidFill>
                  </a:rPr>
                  <a:t>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𝑫</m:t>
                      </m:r>
                      <m:d>
                        <m:dPr>
                          <m:ctrlPr>
                            <a:rPr lang="de-DE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𝒓</m:t>
                          </m:r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𝜽</m:t>
                          </m:r>
                        </m:e>
                      </m:d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𝑴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𝑵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𝒌</m:t>
                          </m:r>
                        </m:e>
                        <m:sub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𝑸</m:t>
                          </m:r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𝒌</m:t>
                          </m:r>
                        </m:e>
                        <m:sub>
                          <m:r>
                            <a:rPr lang="de-DE" sz="2400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𝑵𝑹</m:t>
                          </m:r>
                        </m:sub>
                      </m:sSub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𝜽</m:t>
                      </m:r>
                      <m:r>
                        <a:rPr lang="de-DE" sz="2400" b="1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)∙</m:t>
                      </m:r>
                      <m:nary>
                        <m:naryPr>
                          <m:chr m:val="∏"/>
                          <m:subHide m:val="on"/>
                          <m:supHide m:val="on"/>
                          <m:ctrlPr>
                            <a:rPr lang="de-DE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24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de-DE" sz="2400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800" dirty="0" smtClean="0"/>
              </a:p>
              <a:p>
                <a:pPr marL="0" indent="0">
                  <a:buNone/>
                </a:pPr>
                <a:r>
                  <a:rPr lang="de-DE" sz="1900" dirty="0">
                    <a:solidFill>
                      <a:schemeClr val="tx1"/>
                    </a:solidFill>
                  </a:rPr>
                  <a:t>Development of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correction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factors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for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differing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 smtClean="0">
                    <a:solidFill>
                      <a:schemeClr val="tx1"/>
                    </a:solidFill>
                  </a:rPr>
                  <a:t>energy</a:t>
                </a:r>
                <a:r>
                  <a:rPr lang="de-DE" sz="19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 smtClean="0">
                    <a:solidFill>
                      <a:schemeClr val="tx1"/>
                    </a:solidFill>
                  </a:rPr>
                  <a:t>and</a:t>
                </a:r>
                <a:r>
                  <a:rPr lang="de-DE" sz="19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 smtClean="0">
                    <a:solidFill>
                      <a:schemeClr val="tx1"/>
                    </a:solidFill>
                  </a:rPr>
                  <a:t>fluence</a:t>
                </a:r>
                <a:r>
                  <a:rPr lang="de-DE" sz="19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distribution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:</a:t>
                </a:r>
              </a:p>
              <a:p>
                <a:pPr marL="0" indent="0">
                  <a:buNone/>
                </a:pPr>
                <a:endParaRPr lang="de-DE" sz="2000" dirty="0" smtClean="0"/>
              </a:p>
              <a:p>
                <a:endParaRPr lang="de-DE" sz="2000" dirty="0"/>
              </a:p>
              <a:p>
                <a:endParaRPr lang="de-DE" sz="2000" dirty="0" smtClean="0"/>
              </a:p>
              <a:p>
                <a:endParaRPr lang="de-DE" sz="2000" dirty="0"/>
              </a:p>
              <a:p>
                <a:endParaRPr lang="de-DE" sz="2000" dirty="0" smtClean="0"/>
              </a:p>
              <a:p>
                <a:endParaRPr lang="de-DE" sz="2000" dirty="0" smtClean="0"/>
              </a:p>
              <a:p>
                <a:endParaRPr lang="de-DE" sz="2000" dirty="0"/>
              </a:p>
              <a:p>
                <a:endParaRPr lang="de-DE" sz="2000" dirty="0" smtClean="0"/>
              </a:p>
              <a:p>
                <a:pPr marL="0" indent="0">
                  <a:buNone/>
                </a:pPr>
                <a:endParaRPr lang="de-DE" sz="2000" dirty="0" smtClean="0"/>
              </a:p>
              <a:p>
                <a:pPr marL="0" indent="0">
                  <a:buNone/>
                </a:pPr>
                <a:r>
                  <a:rPr lang="de-DE" sz="1900" dirty="0" err="1">
                    <a:solidFill>
                      <a:schemeClr val="tx1"/>
                    </a:solidFill>
                  </a:rPr>
                  <a:t>Correction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factors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determined</a:t>
                </a:r>
                <a:r>
                  <a:rPr lang="de-DE" sz="1900" dirty="0">
                    <a:solidFill>
                      <a:schemeClr val="tx1"/>
                    </a:solidFill>
                  </a:rPr>
                  <a:t> </a:t>
                </a:r>
                <a:r>
                  <a:rPr lang="de-DE" sz="1900" dirty="0" err="1">
                    <a:solidFill>
                      <a:schemeClr val="tx1"/>
                    </a:solidFill>
                  </a:rPr>
                  <a:t>by</a:t>
                </a:r>
                <a:r>
                  <a:rPr lang="de-DE" sz="1900" dirty="0">
                    <a:solidFill>
                      <a:schemeClr val="tx1"/>
                    </a:solidFill>
                  </a:rPr>
                  <a:t> MC </a:t>
                </a:r>
                <a:r>
                  <a:rPr lang="de-DE" sz="1900" dirty="0" err="1" smtClean="0">
                    <a:solidFill>
                      <a:schemeClr val="tx1"/>
                    </a:solidFill>
                  </a:rPr>
                  <a:t>calculations</a:t>
                </a:r>
                <a:endParaRPr lang="de-DE" sz="11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de-DE" sz="1600" dirty="0">
                    <a:solidFill>
                      <a:schemeClr val="tx1"/>
                    </a:solidFill>
                  </a:rPr>
                  <a:t>Must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be</a:t>
                </a:r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seen</a:t>
                </a:r>
                <a:r>
                  <a:rPr lang="de-DE" sz="1600" dirty="0">
                    <a:solidFill>
                      <a:schemeClr val="tx1"/>
                    </a:solidFill>
                  </a:rPr>
                  <a:t> in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the</a:t>
                </a:r>
                <a:r>
                  <a:rPr lang="de-DE" sz="1600" dirty="0">
                    <a:solidFill>
                      <a:schemeClr val="tx1"/>
                    </a:solidFill>
                  </a:rPr>
                  <a:t> German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tradition</a:t>
                </a:r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to</a:t>
                </a:r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publish</a:t>
                </a:r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codes</a:t>
                </a:r>
                <a:r>
                  <a:rPr lang="de-DE" sz="1600" dirty="0">
                    <a:solidFill>
                      <a:schemeClr val="tx1"/>
                    </a:solidFill>
                  </a:rPr>
                  <a:t> of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practice</a:t>
                </a:r>
                <a:r>
                  <a:rPr lang="de-DE" sz="1600" dirty="0">
                    <a:solidFill>
                      <a:schemeClr val="tx1"/>
                    </a:solidFill>
                  </a:rPr>
                  <a:t> in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dosimetry</a:t>
                </a:r>
                <a:r>
                  <a:rPr lang="de-DE" sz="1600" dirty="0">
                    <a:solidFill>
                      <a:schemeClr val="tx1"/>
                    </a:solidFill>
                  </a:rPr>
                  <a:t>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as</a:t>
                </a:r>
                <a:r>
                  <a:rPr lang="de-DE" sz="1600" dirty="0">
                    <a:solidFill>
                      <a:schemeClr val="tx1"/>
                    </a:solidFill>
                  </a:rPr>
                  <a:t> DIN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standards</a:t>
                </a:r>
                <a:r>
                  <a:rPr lang="de-DE" sz="1600" dirty="0">
                    <a:solidFill>
                      <a:schemeClr val="tx1"/>
                    </a:solidFill>
                  </a:rPr>
                  <a:t>  (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and</a:t>
                </a:r>
                <a:r>
                  <a:rPr lang="de-DE" sz="1600" dirty="0">
                    <a:solidFill>
                      <a:schemeClr val="tx1"/>
                    </a:solidFill>
                  </a:rPr>
                  <a:t> not, e.g. </a:t>
                </a:r>
                <a:r>
                  <a:rPr lang="de-DE" sz="1600" dirty="0" err="1">
                    <a:solidFill>
                      <a:schemeClr val="tx1"/>
                    </a:solidFill>
                  </a:rPr>
                  <a:t>as</a:t>
                </a:r>
                <a:r>
                  <a:rPr lang="de-DE" sz="1600" dirty="0">
                    <a:solidFill>
                      <a:schemeClr val="tx1"/>
                    </a:solidFill>
                  </a:rPr>
                  <a:t> DGMP reports) </a:t>
                </a:r>
                <a:endParaRPr lang="de-DE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7" y="1080120"/>
                <a:ext cx="8643845" cy="5805264"/>
              </a:xfrm>
              <a:blipFill rotWithShape="1">
                <a:blip r:embed="rId5"/>
                <a:stretch>
                  <a:fillRect l="-635" t="-10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15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239573" y="3422026"/>
            <a:ext cx="1378151" cy="1807175"/>
            <a:chOff x="2146513" y="4322332"/>
            <a:chExt cx="1378151" cy="1807174"/>
          </a:xfrm>
        </p:grpSpPr>
        <p:pic>
          <p:nvPicPr>
            <p:cNvPr id="7" name="Grafik 6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0" t="23612" r="68675" b="71279"/>
            <a:stretch/>
          </p:blipFill>
          <p:spPr bwMode="auto">
            <a:xfrm rot="21288402">
              <a:off x="2331124" y="5109767"/>
              <a:ext cx="946410" cy="6026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" name="Gerade Verbindung 7"/>
            <p:cNvCxnSpPr/>
            <p:nvPr/>
          </p:nvCxnSpPr>
          <p:spPr>
            <a:xfrm>
              <a:off x="2147519" y="4629485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2147519" y="4700914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2147519" y="4772344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2147519" y="4843774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2147519" y="4915203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2147519" y="4986633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2147519" y="5058062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2147519" y="5129492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2147519" y="5200921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2147519" y="5272351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2146513" y="5350140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2147519" y="5415210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2147519" y="5486640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2147519" y="5558069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2147519" y="5629499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2147519" y="5700929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2147519" y="5772358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2147519" y="5843788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2147519" y="5915217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2147519" y="5986647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>
              <a:off x="2147519" y="6058076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>
              <a:off x="2147519" y="6129506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>
              <a:off x="2527164" y="4322332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aseline="30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  <a:r>
                <a:rPr lang="de-DE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endParaRPr lang="de-DE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2080916" y="3501248"/>
            <a:ext cx="2563092" cy="2160000"/>
            <a:chOff x="4299153" y="4325735"/>
            <a:chExt cx="2563092" cy="2160000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5051357" y="4325735"/>
              <a:ext cx="1810888" cy="2160000"/>
              <a:chOff x="4863282" y="1415120"/>
              <a:chExt cx="3503438" cy="4608512"/>
            </a:xfrm>
          </p:grpSpPr>
          <p:pic>
            <p:nvPicPr>
              <p:cNvPr id="34" name="Grafik 33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90" t="23612" r="68675" b="71279"/>
              <a:stretch/>
            </p:blipFill>
            <p:spPr bwMode="auto">
              <a:xfrm rot="4990109">
                <a:off x="5422897" y="2907484"/>
                <a:ext cx="1830974" cy="128575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5" name="Picture 23" descr="Hdrquel-sw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34" t="22478" r="53864" b="9082"/>
              <a:stretch>
                <a:fillRect/>
              </a:stretch>
            </p:blipFill>
            <p:spPr bwMode="auto">
              <a:xfrm>
                <a:off x="4863282" y="3163490"/>
                <a:ext cx="176212" cy="1184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6" name="Gerade Verbindung 35"/>
              <p:cNvCxnSpPr/>
              <p:nvPr/>
            </p:nvCxnSpPr>
            <p:spPr>
              <a:xfrm>
                <a:off x="4961068" y="3575360"/>
                <a:ext cx="333047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 flipV="1">
                <a:off x="4960506" y="3215320"/>
                <a:ext cx="3189800" cy="35278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 flipV="1">
                <a:off x="4948138" y="2855280"/>
                <a:ext cx="3202168" cy="720328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 flipV="1">
                <a:off x="4948138" y="2495240"/>
                <a:ext cx="3049768" cy="1080368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/>
            </p:nvCxnSpPr>
            <p:spPr>
              <a:xfrm flipV="1">
                <a:off x="4972230" y="2063192"/>
                <a:ext cx="2912138" cy="151266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/>
            </p:nvCxnSpPr>
            <p:spPr>
              <a:xfrm>
                <a:off x="5036244" y="3575856"/>
                <a:ext cx="3330476" cy="35954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/>
            </p:nvCxnSpPr>
            <p:spPr>
              <a:xfrm>
                <a:off x="4981982" y="3576104"/>
                <a:ext cx="3168324" cy="685428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>
                <a:off x="5036244" y="3576104"/>
                <a:ext cx="2961662" cy="107937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>
                <a:off x="5036244" y="3576104"/>
                <a:ext cx="2704108" cy="137085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/>
            </p:nvCxnSpPr>
            <p:spPr>
              <a:xfrm>
                <a:off x="4981982" y="3576104"/>
                <a:ext cx="2614354" cy="182805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/>
            </p:nvCxnSpPr>
            <p:spPr>
              <a:xfrm flipV="1">
                <a:off x="4981982" y="1847168"/>
                <a:ext cx="2614354" cy="1720938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4972230" y="3568106"/>
                <a:ext cx="2274838" cy="214085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/>
            </p:nvCxnSpPr>
            <p:spPr>
              <a:xfrm flipV="1">
                <a:off x="4961068" y="1703152"/>
                <a:ext cx="2286000" cy="187320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>
                <a:off x="4981982" y="3568106"/>
                <a:ext cx="1894274" cy="245552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/>
            </p:nvCxnSpPr>
            <p:spPr>
              <a:xfrm flipV="1">
                <a:off x="4961068" y="1559136"/>
                <a:ext cx="1915188" cy="200897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/>
            </p:nvCxnSpPr>
            <p:spPr>
              <a:xfrm flipV="1">
                <a:off x="4972230" y="1415120"/>
                <a:ext cx="1416068" cy="215298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feld 32"/>
            <p:cNvSpPr txBox="1"/>
            <p:nvPr/>
          </p:nvSpPr>
          <p:spPr>
            <a:xfrm>
              <a:off x="4299153" y="4446982"/>
              <a:ext cx="1104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aseline="30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192</a:t>
              </a:r>
              <a:r>
                <a:rPr lang="de-DE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Ir,  </a:t>
              </a:r>
              <a:r>
                <a:rPr lang="de-DE" sz="1800" baseline="30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  <a:r>
                <a:rPr lang="de-DE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endParaRPr lang="de-DE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355302" y="3392903"/>
            <a:ext cx="1664970" cy="2120860"/>
            <a:chOff x="4863282" y="1415120"/>
            <a:chExt cx="3503438" cy="4608512"/>
          </a:xfrm>
        </p:grpSpPr>
        <p:pic>
          <p:nvPicPr>
            <p:cNvPr id="53" name="Grafik 52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0" t="23612" r="68675" b="71279"/>
            <a:stretch/>
          </p:blipFill>
          <p:spPr bwMode="auto">
            <a:xfrm rot="4990109">
              <a:off x="6593073" y="2907483"/>
              <a:ext cx="1830973" cy="128575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Picture 23" descr="Hdrquel-s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4" t="22478" r="53864" b="9082"/>
            <a:stretch>
              <a:fillRect/>
            </a:stretch>
          </p:blipFill>
          <p:spPr bwMode="auto">
            <a:xfrm>
              <a:off x="4863282" y="3163490"/>
              <a:ext cx="176212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" name="Gerade Verbindung 54"/>
            <p:cNvCxnSpPr/>
            <p:nvPr/>
          </p:nvCxnSpPr>
          <p:spPr>
            <a:xfrm>
              <a:off x="4961068" y="3575360"/>
              <a:ext cx="333047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/>
          </p:nvCxnSpPr>
          <p:spPr>
            <a:xfrm flipV="1">
              <a:off x="4960506" y="3215320"/>
              <a:ext cx="3189800" cy="35278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flipV="1">
              <a:off x="4948138" y="2855280"/>
              <a:ext cx="3202168" cy="72032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V="1">
              <a:off x="4948138" y="2495240"/>
              <a:ext cx="3049768" cy="108036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 flipV="1">
              <a:off x="4972230" y="2063192"/>
              <a:ext cx="2912138" cy="151266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>
              <a:off x="5036244" y="3575856"/>
              <a:ext cx="3330476" cy="35954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/>
          </p:nvCxnSpPr>
          <p:spPr>
            <a:xfrm>
              <a:off x="4981982" y="3576104"/>
              <a:ext cx="3168324" cy="68542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>
              <a:off x="5036244" y="3576104"/>
              <a:ext cx="2961662" cy="107937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>
              <a:off x="5036244" y="3576104"/>
              <a:ext cx="2704108" cy="137085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>
            <a:xfrm>
              <a:off x="4981982" y="3576104"/>
              <a:ext cx="2614354" cy="182805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V="1">
              <a:off x="4981982" y="1847168"/>
              <a:ext cx="2614354" cy="172093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>
              <a:off x="4972230" y="3568106"/>
              <a:ext cx="2274838" cy="214085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 flipV="1">
              <a:off x="4961068" y="1703152"/>
              <a:ext cx="2286000" cy="18732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>
              <a:off x="4981982" y="3568106"/>
              <a:ext cx="1894274" cy="245552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 flipV="1">
              <a:off x="4961068" y="1559136"/>
              <a:ext cx="1915188" cy="200897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 flipV="1">
              <a:off x="4972230" y="1415120"/>
              <a:ext cx="1416068" cy="215298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70"/>
          <p:cNvGrpSpPr/>
          <p:nvPr/>
        </p:nvGrpSpPr>
        <p:grpSpPr>
          <a:xfrm>
            <a:off x="7338129" y="3389379"/>
            <a:ext cx="1664970" cy="2120860"/>
            <a:chOff x="6228184" y="2716015"/>
            <a:chExt cx="2205322" cy="2809167"/>
          </a:xfrm>
        </p:grpSpPr>
        <p:pic>
          <p:nvPicPr>
            <p:cNvPr id="72" name="Grafik 71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0" t="23612" r="68675" b="71279"/>
            <a:stretch/>
          </p:blipFill>
          <p:spPr bwMode="auto">
            <a:xfrm rot="606092">
              <a:off x="6930589" y="3289181"/>
              <a:ext cx="1116089" cy="809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23" descr="Hdrquel-s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4" t="22478" r="53864" b="9082"/>
            <a:stretch>
              <a:fillRect/>
            </a:stretch>
          </p:blipFill>
          <p:spPr bwMode="auto">
            <a:xfrm>
              <a:off x="6228184" y="3781752"/>
              <a:ext cx="110921" cy="72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4" name="Gerade Verbindung 73"/>
            <p:cNvCxnSpPr/>
            <p:nvPr/>
          </p:nvCxnSpPr>
          <p:spPr>
            <a:xfrm>
              <a:off x="6289738" y="4032812"/>
              <a:ext cx="209644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 flipV="1">
              <a:off x="6289384" y="3813346"/>
              <a:ext cx="2007895" cy="21504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/>
          </p:nvCxnSpPr>
          <p:spPr>
            <a:xfrm flipV="1">
              <a:off x="6281599" y="3593880"/>
              <a:ext cx="2015680" cy="43908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/>
          </p:nvCxnSpPr>
          <p:spPr>
            <a:xfrm flipV="1">
              <a:off x="6281599" y="3374414"/>
              <a:ext cx="1919749" cy="65855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 flipV="1">
              <a:off x="6296764" y="3111054"/>
              <a:ext cx="1833114" cy="92206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/>
          </p:nvCxnSpPr>
          <p:spPr>
            <a:xfrm>
              <a:off x="6337059" y="4033114"/>
              <a:ext cx="2096447" cy="21916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/>
          </p:nvCxnSpPr>
          <p:spPr>
            <a:xfrm>
              <a:off x="6302903" y="4033266"/>
              <a:ext cx="1994377" cy="41781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/>
          </p:nvCxnSpPr>
          <p:spPr>
            <a:xfrm>
              <a:off x="6337059" y="4033266"/>
              <a:ext cx="1864288" cy="65794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/>
          </p:nvCxnSpPr>
          <p:spPr>
            <a:xfrm>
              <a:off x="6337059" y="4033266"/>
              <a:ext cx="1702165" cy="83562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>
              <a:off x="6302903" y="4033266"/>
              <a:ext cx="1645667" cy="111431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/>
          </p:nvCxnSpPr>
          <p:spPr>
            <a:xfrm flipV="1">
              <a:off x="6302903" y="2979374"/>
              <a:ext cx="1645667" cy="104901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/>
          </p:nvCxnSpPr>
          <p:spPr>
            <a:xfrm>
              <a:off x="6296764" y="4028390"/>
              <a:ext cx="1431951" cy="130498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/>
          </p:nvCxnSpPr>
          <p:spPr>
            <a:xfrm flipV="1">
              <a:off x="6289738" y="2891588"/>
              <a:ext cx="1438977" cy="114182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>
              <a:off x="6302903" y="4028390"/>
              <a:ext cx="1192396" cy="149679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 flipV="1">
              <a:off x="6289738" y="2803801"/>
              <a:ext cx="1205560" cy="122458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 flipV="1">
              <a:off x="6296764" y="2716015"/>
              <a:ext cx="891378" cy="131237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feld 89"/>
              <p:cNvSpPr txBox="1"/>
              <p:nvPr/>
            </p:nvSpPr>
            <p:spPr>
              <a:xfrm>
                <a:off x="691626" y="2891885"/>
                <a:ext cx="5084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𝑵</m:t>
                    </m:r>
                  </m:oMath>
                </a14:m>
                <a:r>
                  <a:rPr lang="de-DE" sz="2000" b="1" dirty="0" smtClean="0"/>
                  <a:t> </a:t>
                </a:r>
                <a:r>
                  <a:rPr lang="de-DE" sz="2000" b="1" dirty="0" smtClean="0">
                    <a:solidFill>
                      <a:schemeClr val="accent2"/>
                    </a:solidFill>
                  </a:rPr>
                  <a:t>:</a:t>
                </a:r>
                <a:endParaRPr lang="de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0" name="Textfeld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25" y="2891886"/>
                <a:ext cx="505138" cy="400110"/>
              </a:xfrm>
              <a:prstGeom prst="rect">
                <a:avLst/>
              </a:prstGeom>
              <a:blipFill rotWithShape="1">
                <a:blip r:embed="rId9"/>
                <a:stretch>
                  <a:fillRect t="-7576" r="-13253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feld 90"/>
              <p:cNvSpPr txBox="1"/>
              <p:nvPr/>
            </p:nvSpPr>
            <p:spPr>
              <a:xfrm>
                <a:off x="6660234" y="2852936"/>
                <a:ext cx="13585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𝒌</m:t>
                        </m:r>
                      </m:e>
                      <m:sub>
                        <m: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𝑵𝑹</m:t>
                        </m:r>
                      </m:sub>
                    </m:sSub>
                    <m:r>
                      <a:rPr lang="de-DE" sz="20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𝒓</m:t>
                    </m:r>
                    <m:r>
                      <a:rPr lang="de-DE" sz="20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de-DE" sz="20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𝜽</m:t>
                    </m:r>
                    <m:r>
                      <a:rPr lang="de-DE" sz="2000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de-DE" sz="2000" b="1" dirty="0" smtClean="0">
                    <a:solidFill>
                      <a:schemeClr val="accent2"/>
                    </a:solidFill>
                  </a:rPr>
                  <a:t> :</a:t>
                </a:r>
                <a:endParaRPr lang="de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1" name="Textfeld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2852936"/>
                <a:ext cx="1358577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450" t="-7576" r="-4054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" name="Textfeld 91"/>
              <p:cNvSpPr txBox="1"/>
              <p:nvPr/>
            </p:nvSpPr>
            <p:spPr>
              <a:xfrm>
                <a:off x="2894475" y="2917874"/>
                <a:ext cx="785215" cy="731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𝒌</m:t>
                        </m:r>
                      </m:e>
                      <m:sub>
                        <m: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𝑸</m:t>
                        </m:r>
                        <m: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de-DE" sz="20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𝑹</m:t>
                        </m:r>
                      </m:sub>
                    </m:sSub>
                    <m:r>
                      <a:rPr lang="de-DE" sz="20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sz="2000" b="1" dirty="0" smtClean="0">
                    <a:solidFill>
                      <a:schemeClr val="accent2"/>
                    </a:solidFill>
                  </a:rPr>
                  <a:t>:</a:t>
                </a:r>
                <a:br>
                  <a:rPr lang="de-DE" sz="2000" b="1" dirty="0" smtClean="0">
                    <a:solidFill>
                      <a:schemeClr val="accent2"/>
                    </a:solidFill>
                  </a:rPr>
                </a:br>
                <a:endParaRPr lang="de-DE" sz="20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92" name="Textfeld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475" y="2917874"/>
                <a:ext cx="785215" cy="731098"/>
              </a:xfrm>
              <a:prstGeom prst="rect">
                <a:avLst/>
              </a:prstGeom>
              <a:blipFill rotWithShape="1">
                <a:blip r:embed="rId11"/>
                <a:stretch>
                  <a:fillRect l="-775" t="-3333" r="-69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feld 92"/>
          <p:cNvSpPr txBox="1"/>
          <p:nvPr/>
        </p:nvSpPr>
        <p:spPr>
          <a:xfrm>
            <a:off x="2231218" y="5407332"/>
            <a:ext cx="278473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defined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at TG43 </a:t>
            </a:r>
            <a:r>
              <a:rPr lang="de-DE" sz="10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de-DE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point</a:t>
            </a:r>
            <a:r>
              <a:rPr lang="de-DE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r=1cm, </a:t>
            </a:r>
            <a:r>
              <a:rPr lang="de-DE" sz="1050" dirty="0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=90°)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5785745" y="5619354"/>
            <a:ext cx="2509020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050" b="1" dirty="0">
                <a:sym typeface="Wingdings" panose="05000000000000000000" pitchFamily="2" charset="2"/>
              </a:rPr>
              <a:t></a:t>
            </a:r>
            <a:r>
              <a:rPr lang="de-DE" sz="1050" b="1" dirty="0" err="1"/>
              <a:t>talks</a:t>
            </a:r>
            <a:r>
              <a:rPr lang="de-DE" sz="1050" b="1" dirty="0"/>
              <a:t> </a:t>
            </a:r>
            <a:r>
              <a:rPr lang="de-DE" sz="1050" b="1" dirty="0" err="1" smtClean="0"/>
              <a:t>by</a:t>
            </a:r>
            <a:r>
              <a:rPr lang="de-DE" sz="1050" b="1" dirty="0" smtClean="0"/>
              <a:t>            </a:t>
            </a:r>
            <a:r>
              <a:rPr lang="de-DE" sz="1050" b="1" dirty="0"/>
              <a:t>K. Büsing </a:t>
            </a:r>
            <a:r>
              <a:rPr lang="de-DE" sz="1050" b="1" dirty="0" smtClean="0"/>
              <a:t>  19.09</a:t>
            </a:r>
            <a:r>
              <a:rPr lang="de-DE" sz="1050" b="1" dirty="0"/>
              <a:t>. 12:30  </a:t>
            </a:r>
            <a:r>
              <a:rPr lang="de-DE" sz="1050" b="1" dirty="0" smtClean="0"/>
              <a:t> </a:t>
            </a:r>
            <a:br>
              <a:rPr lang="de-DE" sz="1050" b="1" dirty="0" smtClean="0"/>
            </a:br>
            <a:r>
              <a:rPr lang="de-DE" sz="1050" b="1" dirty="0" smtClean="0"/>
              <a:t>      G</a:t>
            </a:r>
            <a:r>
              <a:rPr lang="de-DE" sz="1050" b="1" dirty="0"/>
              <a:t>. Rossi </a:t>
            </a:r>
            <a:r>
              <a:rPr lang="de-DE" sz="1050" b="1" dirty="0" err="1"/>
              <a:t>and</a:t>
            </a:r>
            <a:r>
              <a:rPr lang="de-DE" sz="1050" b="1" dirty="0"/>
              <a:t> </a:t>
            </a:r>
            <a:r>
              <a:rPr lang="de-DE" sz="1050" b="1" dirty="0" err="1"/>
              <a:t>Th</a:t>
            </a:r>
            <a:r>
              <a:rPr lang="de-DE" sz="1050" b="1" dirty="0"/>
              <a:t>. Failing </a:t>
            </a:r>
            <a:r>
              <a:rPr lang="de-DE" sz="1050" b="1" dirty="0" smtClean="0"/>
              <a:t>  19.09  </a:t>
            </a:r>
            <a:r>
              <a:rPr lang="de-DE" sz="1050" b="1" dirty="0"/>
              <a:t>16:35</a:t>
            </a:r>
          </a:p>
        </p:txBody>
      </p:sp>
      <p:pic>
        <p:nvPicPr>
          <p:cNvPr id="97" name="Audio 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45"/>
    </mc:Choice>
    <mc:Fallback xmlns="">
      <p:transition spd="slow" advTm="17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380" x="4008438" y="3379788"/>
          <p14:tracePt t="34387" x="4014788" y="3379788"/>
          <p14:tracePt t="34393" x="4014788" y="3371850"/>
          <p14:tracePt t="34395" x="4022725" y="3371850"/>
          <p14:tracePt t="34395" x="4029075" y="3357563"/>
          <p14:tracePt t="34427" x="4037013" y="3351213"/>
          <p14:tracePt t="34427" x="4043363" y="3343275"/>
          <p14:tracePt t="34443" x="4051300" y="3336925"/>
          <p14:tracePt t="34458" x="4057650" y="3328988"/>
          <p14:tracePt t="34476" x="4065588" y="3322638"/>
          <p14:tracePt t="34491" x="4079875" y="3308350"/>
          <p14:tracePt t="34509" x="4108450" y="3286125"/>
          <p14:tracePt t="34525" x="4151313" y="3257550"/>
          <p14:tracePt t="34543" x="4179888" y="3236913"/>
          <p14:tracePt t="34558" x="4194175" y="3228975"/>
          <p14:tracePt t="34577" x="4214813" y="3208338"/>
          <p14:tracePt t="34594" x="4243388" y="3186113"/>
          <p14:tracePt t="34612" x="4271963" y="3151188"/>
          <p14:tracePt t="34627" x="4351338" y="3043238"/>
          <p14:tracePt t="34645" x="4379913" y="2986088"/>
          <p14:tracePt t="34660" x="4457700" y="2822575"/>
          <p14:tracePt t="34678" x="4500563" y="2693988"/>
          <p14:tracePt t="34694" x="4522788" y="2579688"/>
          <p14:tracePt t="34710" x="4537075" y="2479675"/>
          <p14:tracePt t="34726" x="4537075" y="2408238"/>
          <p14:tracePt t="34743" x="4537075" y="2351088"/>
          <p14:tracePt t="34759" x="4529138" y="2308225"/>
          <p14:tracePt t="34777" x="4514850" y="2251075"/>
          <p14:tracePt t="34793" x="4508500" y="2214563"/>
          <p14:tracePt t="34811" x="4494213" y="2185988"/>
          <p14:tracePt t="34826" x="4465638" y="2136775"/>
          <p14:tracePt t="34843" x="4429125" y="2085975"/>
          <p14:tracePt t="34859" x="4379913" y="2036763"/>
          <p14:tracePt t="34878" x="4329113" y="1979613"/>
          <p14:tracePt t="34893" x="4271963" y="1922463"/>
          <p14:tracePt t="34893" x="4229100" y="1893888"/>
          <p14:tracePt t="34911" x="4208463" y="1865313"/>
          <p14:tracePt t="34926" x="4151313" y="1822450"/>
          <p14:tracePt t="34943" x="4114800" y="1793875"/>
          <p14:tracePt t="34959" x="4086225" y="1785938"/>
          <p14:tracePt t="34977" x="4079875" y="1779588"/>
          <p14:tracePt t="34993" x="4057650" y="1765300"/>
          <p14:tracePt t="35010" x="4051300" y="1765300"/>
          <p14:tracePt t="35026" x="4029075" y="1757363"/>
          <p14:tracePt t="35026" x="4014788" y="1757363"/>
          <p14:tracePt t="35045" x="3979863" y="1743075"/>
          <p14:tracePt t="35060" x="3908425" y="1736725"/>
          <p14:tracePt t="35076" x="3814763" y="1722438"/>
          <p14:tracePt t="35092" x="3665538" y="1708150"/>
          <p14:tracePt t="35111" x="3494088" y="1700213"/>
          <p14:tracePt t="35126" x="3336925" y="1700213"/>
          <p14:tracePt t="35143" x="3222625" y="1708150"/>
          <p14:tracePt t="35159" x="3179763" y="1714500"/>
          <p14:tracePt t="35159" x="3171825" y="1714500"/>
          <p14:tracePt t="35254" x="3171825" y="1722438"/>
          <p14:tracePt t="35264" x="3171825" y="1736725"/>
          <p14:tracePt t="35266" x="3171825" y="1757363"/>
          <p14:tracePt t="35276" x="3171825" y="1793875"/>
          <p14:tracePt t="35293" x="3179763" y="1814513"/>
          <p14:tracePt t="35293" x="3186113" y="1828800"/>
          <p14:tracePt t="35312" x="3208338" y="1865313"/>
          <p14:tracePt t="35326" x="3257550" y="1893888"/>
          <p14:tracePt t="35343" x="3322638" y="1928813"/>
          <p14:tracePt t="35359" x="3408363" y="1971675"/>
          <p14:tracePt t="35377" x="3522663" y="2008188"/>
          <p14:tracePt t="35392" x="3679825" y="2043113"/>
          <p14:tracePt t="35409" x="3937000" y="2071688"/>
          <p14:tracePt t="35429" x="4086225" y="2079625"/>
          <p14:tracePt t="35442" x="4237038" y="2079625"/>
          <p14:tracePt t="35459" x="4408488" y="2093913"/>
          <p14:tracePt t="35475" x="4551363" y="2108200"/>
          <p14:tracePt t="35493" x="4679950" y="2108200"/>
          <p14:tracePt t="35508" x="4794250" y="2108200"/>
          <p14:tracePt t="35527" x="4879975" y="2093913"/>
          <p14:tracePt t="35541" x="4929188" y="2079625"/>
          <p14:tracePt t="35541" x="4943475" y="2079625"/>
          <p14:tracePt t="35561" x="4986338" y="2071688"/>
          <p14:tracePt t="35577" x="5022850" y="2065338"/>
          <p14:tracePt t="35594" x="5100638" y="2028825"/>
          <p14:tracePt t="35609" x="5214938" y="1985963"/>
          <p14:tracePt t="35626" x="5337175" y="1936750"/>
          <p14:tracePt t="35641" x="5465763" y="1879600"/>
          <p14:tracePt t="35662" x="5494338" y="1871663"/>
          <p14:tracePt t="35932" x="0" y="0"/>
        </p14:tracePtLst>
        <p14:tracePtLst>
          <p14:tracePt t="70455" x="5808663" y="1922463"/>
          <p14:tracePt t="70703" x="5815013" y="1922463"/>
          <p14:tracePt t="70708" x="5829300" y="1908175"/>
          <p14:tracePt t="70715" x="5843588" y="1879600"/>
          <p14:tracePt t="70732" x="5851525" y="1857375"/>
          <p14:tracePt t="70748" x="5851525" y="1851025"/>
          <p14:tracePt t="70764" x="5851525" y="1843088"/>
          <p14:tracePt t="70877" x="5843588" y="1822450"/>
          <p14:tracePt t="70884" x="5822950" y="1808163"/>
          <p14:tracePt t="70897" x="5794375" y="1785938"/>
          <p14:tracePt t="70900" x="5700713" y="1728788"/>
          <p14:tracePt t="70915" x="5594350" y="1685925"/>
          <p14:tracePt t="70931" x="5494338" y="1636713"/>
          <p14:tracePt t="70948" x="5443538" y="1622425"/>
          <p14:tracePt t="70965" x="5372100" y="1608138"/>
          <p14:tracePt t="70981" x="5300663" y="1593850"/>
          <p14:tracePt t="70998" x="5214938" y="1585913"/>
          <p14:tracePt t="71015" x="5137150" y="1571625"/>
          <p14:tracePt t="71032" x="4979988" y="1528763"/>
          <p14:tracePt t="71049" x="4879975" y="1508125"/>
          <p14:tracePt t="71067" x="4814888" y="1493838"/>
          <p14:tracePt t="71083" x="4779963" y="1485900"/>
          <p14:tracePt t="71102" x="4737100" y="1471613"/>
          <p14:tracePt t="71117" x="4686300" y="1465263"/>
          <p14:tracePt t="71132" x="4629150" y="1465263"/>
          <p14:tracePt t="71149" x="4586288" y="1465263"/>
          <p14:tracePt t="71165" x="4514850" y="1465263"/>
          <p14:tracePt t="71183" x="4465638" y="1479550"/>
          <p14:tracePt t="71199" x="4386263" y="1514475"/>
          <p14:tracePt t="71215" x="4308475" y="1543050"/>
          <p14:tracePt t="71233" x="4237038" y="1585913"/>
          <p14:tracePt t="71248" x="4200525" y="1622425"/>
          <p14:tracePt t="71266" x="4165600" y="1665288"/>
          <p14:tracePt t="71282" x="4151313" y="1736725"/>
          <p14:tracePt t="71299" x="4151313" y="1800225"/>
          <p14:tracePt t="71316" x="4151313" y="1857375"/>
          <p14:tracePt t="71334" x="4157663" y="1885950"/>
          <p14:tracePt t="71348" x="4171950" y="1928813"/>
          <p14:tracePt t="71367" x="4200525" y="1965325"/>
          <p14:tracePt t="71381" x="4229100" y="1993900"/>
          <p14:tracePt t="71381" x="4243388" y="2008188"/>
          <p14:tracePt t="71415" x="4300538" y="2043113"/>
          <p14:tracePt t="71417" x="4394200" y="2085975"/>
          <p14:tracePt t="71433" x="4514850" y="2114550"/>
          <p14:tracePt t="71449" x="4694238" y="2151063"/>
          <p14:tracePt t="71467" x="4937125" y="2208213"/>
          <p14:tracePt t="71483" x="5208588" y="2265363"/>
          <p14:tracePt t="71499" x="5408613" y="2314575"/>
          <p14:tracePt t="71516" x="5580063" y="2336800"/>
          <p14:tracePt t="71532" x="5794375" y="2336800"/>
          <p14:tracePt t="71552" x="5922963" y="2308225"/>
          <p14:tracePt t="71570" x="6043613" y="2265363"/>
          <p14:tracePt t="71584" x="6129338" y="2228850"/>
          <p14:tracePt t="71602" x="6180138" y="2200275"/>
          <p14:tracePt t="71616" x="6208713" y="2179638"/>
          <p14:tracePt t="71634" x="6229350" y="2171700"/>
          <p14:tracePt t="71650" x="6237288" y="2157413"/>
          <p14:tracePt t="71670" x="6251575" y="2143125"/>
          <p14:tracePt t="71684" x="6265863" y="2108200"/>
          <p14:tracePt t="71684" x="0" y="0"/>
        </p14:tracePtLst>
        <p14:tracePtLst>
          <p14:tracePt t="75683" x="1114425" y="2586038"/>
          <p14:tracePt t="75904" x="1108075" y="2586038"/>
          <p14:tracePt t="75913" x="1100138" y="2586038"/>
          <p14:tracePt t="76028" x="1093788" y="2586038"/>
          <p14:tracePt t="76171" x="1085850" y="2586038"/>
          <p14:tracePt t="76181" x="1050925" y="2628900"/>
          <p14:tracePt t="76186" x="950913" y="2779713"/>
          <p14:tracePt t="76199" x="836613" y="2957513"/>
          <p14:tracePt t="76217" x="808038" y="3022600"/>
          <p14:tracePt t="76233" x="793750" y="3065463"/>
          <p14:tracePt t="76249" x="793750" y="3100388"/>
          <p14:tracePt t="76267" x="793750" y="3136900"/>
          <p14:tracePt t="76283" x="808038" y="3186113"/>
          <p14:tracePt t="76300" x="828675" y="3236913"/>
          <p14:tracePt t="76317" x="836613" y="3271838"/>
          <p14:tracePt t="76332" x="857250" y="3314700"/>
          <p14:tracePt t="76349" x="914400" y="3414713"/>
          <p14:tracePt t="76366" x="942975" y="3494088"/>
          <p14:tracePt t="76382" x="979488" y="3600450"/>
          <p14:tracePt t="76400" x="1008063" y="3708400"/>
          <p14:tracePt t="76417" x="1036638" y="3814763"/>
          <p14:tracePt t="76434" x="1065213" y="3908425"/>
          <p14:tracePt t="76448" x="1122363" y="4057650"/>
          <p14:tracePt t="76469" x="1143000" y="4122738"/>
          <p14:tracePt t="76484" x="1157288" y="4171950"/>
          <p14:tracePt t="76499" x="1165225" y="4214813"/>
          <p14:tracePt t="76516" x="1179513" y="4237038"/>
          <p14:tracePt t="76533" x="1179513" y="4257675"/>
          <p14:tracePt t="76549" x="1185863" y="4286250"/>
          <p14:tracePt t="76549" x="1193800" y="4300538"/>
          <p14:tracePt t="76568" x="1193800" y="4308475"/>
          <p14:tracePt t="76583" x="1208088" y="4314825"/>
          <p14:tracePt t="76600" x="1214438" y="4337050"/>
          <p14:tracePt t="76616" x="1222375" y="4343400"/>
          <p14:tracePt t="76632" x="1222375" y="4351338"/>
          <p14:tracePt t="76755" x="1250950" y="4308475"/>
          <p14:tracePt t="76764" x="1265238" y="4271963"/>
          <p14:tracePt t="76772" x="1285875" y="4229100"/>
          <p14:tracePt t="76778" x="1308100" y="4186238"/>
          <p14:tracePt t="76785" x="1343025" y="4114800"/>
          <p14:tracePt t="76799" x="1350963" y="4086225"/>
          <p14:tracePt t="76816" x="1350963" y="4065588"/>
          <p14:tracePt t="76831" x="1350963" y="4043363"/>
          <p14:tracePt t="76866" x="1350963" y="4022725"/>
          <p14:tracePt t="76883" x="1343025" y="4014788"/>
          <p14:tracePt t="76883" x="1328738" y="4008438"/>
          <p14:tracePt t="76900" x="1314450" y="3994150"/>
          <p14:tracePt t="76902" x="1279525" y="3965575"/>
          <p14:tracePt t="76919" x="1214438" y="3914775"/>
          <p14:tracePt t="76934" x="1165225" y="3886200"/>
          <p14:tracePt t="76934" x="1143000" y="3865563"/>
          <p14:tracePt t="76953" x="1100138" y="3836988"/>
          <p14:tracePt t="76969" x="1085850" y="3829050"/>
          <p14:tracePt t="76986" x="1079500" y="3814763"/>
          <p14:tracePt t="77000" x="1071563" y="3808413"/>
          <p14:tracePt t="77115" x="1065213" y="3808413"/>
          <p14:tracePt t="77124" x="1042988" y="3808413"/>
          <p14:tracePt t="77132" x="1014413" y="3814763"/>
          <p14:tracePt t="77133" x="942975" y="3829050"/>
          <p14:tracePt t="77149" x="885825" y="3836988"/>
          <p14:tracePt t="77166" x="871538" y="3843338"/>
          <p14:tracePt t="77183" x="865188" y="3843338"/>
          <p14:tracePt t="77280" x="865188" y="3851275"/>
          <p14:tracePt t="77288" x="836613" y="3879850"/>
          <p14:tracePt t="77289" x="793750" y="3914775"/>
          <p14:tracePt t="77302" x="736600" y="3965575"/>
          <p14:tracePt t="77316" x="708025" y="4014788"/>
          <p14:tracePt t="77332" x="679450" y="4057650"/>
          <p14:tracePt t="77349" x="657225" y="4108450"/>
          <p14:tracePt t="77367" x="650875" y="4151313"/>
          <p14:tracePt t="77384" x="636588" y="4194175"/>
          <p14:tracePt t="77399" x="636588" y="4243388"/>
          <p14:tracePt t="77418" x="636588" y="4286250"/>
          <p14:tracePt t="77432" x="636588" y="4329113"/>
          <p14:tracePt t="77451" x="642938" y="4365625"/>
          <p14:tracePt t="77466" x="665163" y="4414838"/>
          <p14:tracePt t="77483" x="685800" y="4443413"/>
          <p14:tracePt t="77499" x="714375" y="4479925"/>
          <p14:tracePt t="77518" x="742950" y="4508500"/>
          <p14:tracePt t="77532" x="779463" y="4537075"/>
          <p14:tracePt t="77549" x="808038" y="4557713"/>
          <p14:tracePt t="77566" x="842963" y="4572000"/>
          <p14:tracePt t="77583" x="908050" y="4600575"/>
          <p14:tracePt t="77599" x="1028700" y="4622800"/>
          <p14:tracePt t="77616" x="1100138" y="4629150"/>
          <p14:tracePt t="77633" x="1165225" y="4643438"/>
          <p14:tracePt t="77633" x="1185863" y="4651375"/>
          <p14:tracePt t="77665" x="1200150" y="4651375"/>
          <p14:tracePt t="77667" x="1228725" y="4651375"/>
          <p14:tracePt t="77684" x="1250950" y="4651375"/>
          <p14:tracePt t="77699" x="1257300" y="4651375"/>
          <p14:tracePt t="77717" x="1357313" y="4637088"/>
          <p14:tracePt t="77732" x="1457325" y="4594225"/>
          <p14:tracePt t="77749" x="1550988" y="4557713"/>
          <p14:tracePt t="77765" x="1608138" y="4522788"/>
          <p14:tracePt t="77784" x="1628775" y="4494213"/>
          <p14:tracePt t="77800" x="1643063" y="4443413"/>
          <p14:tracePt t="77819" x="1651000" y="4408488"/>
          <p14:tracePt t="77835" x="1665288" y="4357688"/>
          <p14:tracePt t="77854" x="1671638" y="4294188"/>
          <p14:tracePt t="77867" x="1679575" y="4229100"/>
          <p14:tracePt t="77888" x="1685925" y="4171950"/>
          <p14:tracePt t="77888" x="1693863" y="4137025"/>
          <p14:tracePt t="77906" x="1700213" y="4100513"/>
          <p14:tracePt t="77918" x="1708150" y="3994150"/>
          <p14:tracePt t="77938" x="1708150" y="3957638"/>
          <p14:tracePt t="77950" x="1685925" y="3871913"/>
          <p14:tracePt t="77970" x="1679575" y="3851275"/>
          <p14:tracePt t="77970" x="1657350" y="3822700"/>
          <p14:tracePt t="77986" x="1628775" y="3786188"/>
          <p14:tracePt t="78001" x="1593850" y="3743325"/>
          <p14:tracePt t="78015" x="1550988" y="3708400"/>
          <p14:tracePt t="78034" x="1522413" y="3679825"/>
          <p14:tracePt t="78051" x="1508125" y="3665538"/>
          <p14:tracePt t="78219" x="1500188" y="3665538"/>
          <p14:tracePt t="78255" x="1471613" y="3679825"/>
          <p14:tracePt t="78263" x="1436688" y="3714750"/>
          <p14:tracePt t="78272" x="1379538" y="3771900"/>
          <p14:tracePt t="78282" x="1322388" y="3829050"/>
          <p14:tracePt t="78288" x="1214438" y="3951288"/>
          <p14:tracePt t="78299" x="1136650" y="4051300"/>
          <p14:tracePt t="78315" x="1100138" y="4129088"/>
          <p14:tracePt t="78315" x="1100138" y="4157663"/>
          <p14:tracePt t="78334" x="1100138" y="4171950"/>
          <p14:tracePt t="78349" x="1150938" y="4279900"/>
          <p14:tracePt t="78366" x="1200150" y="4351338"/>
          <p14:tracePt t="78384" x="1250950" y="4400550"/>
          <p14:tracePt t="78400" x="1322388" y="4465638"/>
          <p14:tracePt t="78417" x="1422400" y="4543425"/>
          <p14:tracePt t="78434" x="1536700" y="4600575"/>
          <p14:tracePt t="78448" x="1614488" y="4629150"/>
          <p14:tracePt t="78448" x="1643063" y="4637088"/>
          <p14:tracePt t="78468" x="1657350" y="4637088"/>
          <p14:tracePt t="78483" x="1665288" y="4637088"/>
          <p14:tracePt t="78538" x="1685925" y="4614863"/>
          <p14:tracePt t="78546" x="1722438" y="4565650"/>
          <p14:tracePt t="78554" x="1757363" y="4471988"/>
          <p14:tracePt t="78565" x="1779588" y="4365625"/>
          <p14:tracePt t="78583" x="1785938" y="4300538"/>
          <p14:tracePt t="78583" x="1785938" y="4286250"/>
          <p14:tracePt t="78602" x="1785938" y="4257675"/>
          <p14:tracePt t="78616" x="1785938" y="4251325"/>
          <p14:tracePt t="78680" x="0" y="0"/>
        </p14:tracePtLst>
        <p14:tracePtLst>
          <p14:tracePt t="83402" x="5314950" y="3308350"/>
          <p14:tracePt t="83638" x="5265738" y="3308350"/>
          <p14:tracePt t="83661" x="5186363" y="3294063"/>
          <p14:tracePt t="83663" x="5108575" y="3271838"/>
          <p14:tracePt t="83670" x="4894263" y="3194050"/>
          <p14:tracePt t="83688" x="4714875" y="3136900"/>
          <p14:tracePt t="83702" x="4557713" y="3079750"/>
          <p14:tracePt t="83702" x="4479925" y="3057525"/>
          <p14:tracePt t="83724" x="4343400" y="3014663"/>
          <p14:tracePt t="83738" x="4229100" y="2979738"/>
          <p14:tracePt t="83756" x="4114800" y="2957513"/>
          <p14:tracePt t="83770" x="3957638" y="2943225"/>
          <p14:tracePt t="83790" x="3786188" y="2922588"/>
          <p14:tracePt t="83803" x="3636963" y="2900363"/>
          <p14:tracePt t="83803" x="3571875" y="2886075"/>
          <p14:tracePt t="83835" x="3486150" y="2871788"/>
          <p14:tracePt t="83839" x="3471863" y="2865438"/>
          <p14:tracePt t="83852" x="3451225" y="2865438"/>
          <p14:tracePt t="83852" x="3443288" y="2865438"/>
          <p14:tracePt t="83875" x="3436938" y="2857500"/>
          <p14:tracePt t="83909" x="3429000" y="2857500"/>
          <p14:tracePt t="83911" x="3414713" y="2857500"/>
          <p14:tracePt t="83922" x="3271838" y="2908300"/>
          <p14:tracePt t="83934" x="3028950" y="2965450"/>
          <p14:tracePt t="83953" x="2779713" y="3108325"/>
          <p14:tracePt t="83968" x="2514600" y="3294063"/>
          <p14:tracePt t="83986" x="2351088" y="3443288"/>
          <p14:tracePt t="84002" x="2279650" y="3571875"/>
          <p14:tracePt t="84002" x="2257425" y="3643313"/>
          <p14:tracePt t="84021" x="2251075" y="3765550"/>
          <p14:tracePt t="84035" x="2271713" y="3886200"/>
          <p14:tracePt t="84052" x="2336800" y="4014788"/>
          <p14:tracePt t="84068" x="2414588" y="4165600"/>
          <p14:tracePt t="84086" x="2493963" y="4286250"/>
          <p14:tracePt t="84101" x="2586038" y="4408488"/>
          <p14:tracePt t="84119" x="2693988" y="4537075"/>
          <p14:tracePt t="84135" x="2814638" y="4651375"/>
          <p14:tracePt t="84135" x="2879725" y="4694238"/>
          <p14:tracePt t="84154" x="3051175" y="4808538"/>
          <p14:tracePt t="84169" x="3257550" y="4900613"/>
          <p14:tracePt t="84185" x="3394075" y="4951413"/>
          <p14:tracePt t="84202" x="3543300" y="4965700"/>
          <p14:tracePt t="84219" x="3714750" y="4965700"/>
          <p14:tracePt t="84235" x="3865563" y="4943475"/>
          <p14:tracePt t="84252" x="3994150" y="4872038"/>
          <p14:tracePt t="84268" x="4157663" y="4722813"/>
          <p14:tracePt t="84286" x="4229100" y="4608513"/>
          <p14:tracePt t="84301" x="4271963" y="4465638"/>
          <p14:tracePt t="84318" x="4279900" y="4300538"/>
          <p14:tracePt t="84334" x="4251325" y="4100513"/>
          <p14:tracePt t="84354" x="4194175" y="3908425"/>
          <p14:tracePt t="84368" x="4137025" y="3751263"/>
          <p14:tracePt t="84368" x="4108450" y="3679825"/>
          <p14:tracePt t="84388" x="4051300" y="3565525"/>
          <p14:tracePt t="84401" x="3994150" y="3479800"/>
          <p14:tracePt t="84419" x="3937000" y="3400425"/>
          <p14:tracePt t="84435" x="3914775" y="3371850"/>
          <p14:tracePt t="84451" x="3908425" y="3371850"/>
          <p14:tracePt t="85534" x="0" y="0"/>
        </p14:tracePtLst>
        <p14:tracePtLst>
          <p14:tracePt t="87865" x="3722688" y="3643313"/>
          <p14:tracePt t="87881" x="3714750" y="3643313"/>
          <p14:tracePt t="87897" x="3708400" y="3643313"/>
          <p14:tracePt t="87912" x="3700463" y="3643313"/>
          <p14:tracePt t="87929" x="3686175" y="3651250"/>
          <p14:tracePt t="87937" x="3686175" y="3657600"/>
          <p14:tracePt t="87937" x="3657600" y="3665538"/>
          <p14:tracePt t="87952" x="3629025" y="3700463"/>
          <p14:tracePt t="87968" x="3586163" y="3743325"/>
          <p14:tracePt t="87985" x="3543300" y="3786188"/>
          <p14:tracePt t="88002" x="3508375" y="3814763"/>
          <p14:tracePt t="88018" x="3471863" y="3843338"/>
          <p14:tracePt t="88035" x="3451225" y="3865563"/>
          <p14:tracePt t="88035" x="3436938" y="3871913"/>
          <p14:tracePt t="88054" x="3414713" y="3900488"/>
          <p14:tracePt t="88071" x="3386138" y="3929063"/>
          <p14:tracePt t="88088" x="3328988" y="3979863"/>
          <p14:tracePt t="88102" x="3257550" y="4037013"/>
          <p14:tracePt t="88121" x="3165475" y="4122738"/>
          <p14:tracePt t="88136" x="3057525" y="4208463"/>
          <p14:tracePt t="88136" x="3008313" y="4251325"/>
          <p14:tracePt t="88156" x="2957513" y="4294188"/>
          <p14:tracePt t="88169" x="2822575" y="4414838"/>
          <p14:tracePt t="88190" x="2751138" y="4486275"/>
          <p14:tracePt t="88203" x="2686050" y="4565650"/>
          <p14:tracePt t="88223" x="2614613" y="4657725"/>
          <p14:tracePt t="88236" x="2543175" y="4743450"/>
          <p14:tracePt t="88255" x="2436813" y="4857750"/>
          <p14:tracePt t="88271" x="2371725" y="4914900"/>
          <p14:tracePt t="88288" x="2343150" y="4951413"/>
          <p14:tracePt t="88304" x="2336800" y="4979988"/>
          <p14:tracePt t="88323" x="2322513" y="5008563"/>
          <p14:tracePt t="88336" x="2308225" y="5043488"/>
          <p14:tracePt t="88357" x="2286000" y="5100638"/>
          <p14:tracePt t="88369" x="2251075" y="5180013"/>
          <p14:tracePt t="88369" x="2228850" y="5214938"/>
          <p14:tracePt t="88390" x="2208213" y="5265738"/>
          <p14:tracePt t="88404" x="2179638" y="5343525"/>
          <p14:tracePt t="88404" x="2171700" y="5372100"/>
          <p14:tracePt t="88423" x="2165350" y="5408613"/>
          <p14:tracePt t="88437" x="2165350" y="5443538"/>
          <p14:tracePt t="88455" x="2179638" y="5486400"/>
          <p14:tracePt t="88468" x="2185988" y="5494338"/>
          <p14:tracePt t="88488" x="2185988" y="5500688"/>
          <p14:tracePt t="88502" x="2208213" y="5529263"/>
          <p14:tracePt t="88521" x="2228850" y="5551488"/>
          <p14:tracePt t="88535" x="2265363" y="5586413"/>
          <p14:tracePt t="88554" x="2293938" y="5614988"/>
          <p14:tracePt t="88569" x="2314575" y="5651500"/>
          <p14:tracePt t="88587" x="2351088" y="5694363"/>
          <p14:tracePt t="88602" x="2393950" y="5729288"/>
          <p14:tracePt t="88619" x="2428875" y="5765800"/>
          <p14:tracePt t="88635" x="2493963" y="5800725"/>
          <p14:tracePt t="88653" x="2557463" y="5837238"/>
          <p14:tracePt t="88670" x="2636838" y="5857875"/>
          <p14:tracePt t="88670" x="2679700" y="5865813"/>
          <p14:tracePt t="88688" x="2771775" y="5894388"/>
          <p14:tracePt t="88702" x="2851150" y="5915025"/>
          <p14:tracePt t="88719" x="2936875" y="5937250"/>
          <p14:tracePt t="88736" x="3057525" y="5951538"/>
          <p14:tracePt t="88752" x="3179763" y="5957888"/>
          <p14:tracePt t="88770" x="3314700" y="5972175"/>
          <p14:tracePt t="88770" x="3394075" y="5972175"/>
          <p14:tracePt t="88787" x="3471863" y="5972175"/>
          <p14:tracePt t="88802" x="3671888" y="5972175"/>
          <p14:tracePt t="88820" x="3800475" y="5972175"/>
          <p14:tracePt t="88835" x="3900488" y="5972175"/>
          <p14:tracePt t="88852" x="3971925" y="5972175"/>
          <p14:tracePt t="88868" x="4065588" y="5957888"/>
          <p14:tracePt t="88886" x="4143375" y="5951538"/>
          <p14:tracePt t="88902" x="4237038" y="5943600"/>
          <p14:tracePt t="88920" x="4337050" y="5943600"/>
          <p14:tracePt t="88936" x="4465638" y="5943600"/>
          <p14:tracePt t="88936" x="4537075" y="5937250"/>
          <p14:tracePt t="88953" x="4686300" y="5937250"/>
          <p14:tracePt t="88968" x="4872038" y="5929313"/>
          <p14:tracePt t="88985" x="5057775" y="5922963"/>
          <p14:tracePt t="89002" x="5208588" y="5915025"/>
          <p14:tracePt t="89019" x="5329238" y="5886450"/>
          <p14:tracePt t="89035" x="5408613" y="5872163"/>
          <p14:tracePt t="89052" x="5451475" y="5843588"/>
          <p14:tracePt t="89069" x="5465763" y="5815013"/>
          <p14:tracePt t="89085" x="5472113" y="5786438"/>
          <p14:tracePt t="89102" x="5486400" y="5729288"/>
          <p14:tracePt t="89118" x="5500688" y="5665788"/>
          <p14:tracePt t="89135" x="5514975" y="5622925"/>
          <p14:tracePt t="89153" x="5514975" y="5551488"/>
          <p14:tracePt t="89169" x="5522913" y="5486400"/>
          <p14:tracePt t="89187" x="5522913" y="5465763"/>
          <p14:tracePt t="89187" x="5522913" y="5451475"/>
          <p14:tracePt t="89204" x="5508625" y="5422900"/>
          <p14:tracePt t="89218" x="5465763" y="5380038"/>
          <p14:tracePt t="89237" x="5372100" y="5329238"/>
          <p14:tracePt t="89252" x="5251450" y="5265738"/>
          <p14:tracePt t="89269" x="5072063" y="5214938"/>
          <p14:tracePt t="89285" x="4708525" y="5137150"/>
          <p14:tracePt t="89304" x="4371975" y="5080000"/>
          <p14:tracePt t="89319" x="4000500" y="5014913"/>
          <p14:tracePt t="89336" x="3629025" y="4994275"/>
          <p14:tracePt t="89352" x="3343275" y="4979988"/>
          <p14:tracePt t="89369" x="3051175" y="4957763"/>
          <p14:tracePt t="89385" x="2894013" y="4943475"/>
          <p14:tracePt t="89404" x="2779713" y="4937125"/>
          <p14:tracePt t="89420" x="2743200" y="4937125"/>
          <p14:tracePt t="89420" x="2736850" y="4937125"/>
          <p14:tracePt t="89876" x="2728913" y="4943475"/>
          <p14:tracePt t="89883" x="2700338" y="5051425"/>
          <p14:tracePt t="89894" x="2686050" y="5108575"/>
          <p14:tracePt t="89902" x="2665413" y="5194300"/>
          <p14:tracePt t="89919" x="2665413" y="5251450"/>
          <p14:tracePt t="89937" x="2665413" y="5257800"/>
          <p14:tracePt t="90023" x="2671763" y="5257800"/>
          <p14:tracePt t="90040" x="2679700" y="5257800"/>
          <p14:tracePt t="90056" x="2686050" y="5257800"/>
          <p14:tracePt t="90071" x="2693988" y="5251450"/>
          <p14:tracePt t="90077" x="2700338" y="5222875"/>
          <p14:tracePt t="90086" x="2700338" y="5186363"/>
          <p14:tracePt t="90088" x="2714625" y="5108575"/>
          <p14:tracePt t="90102" x="2728913" y="4994275"/>
          <p14:tracePt t="90119" x="2728913" y="4900613"/>
          <p14:tracePt t="90119" x="0" y="0"/>
        </p14:tracePtLst>
        <p14:tracePtLst>
          <p14:tracePt t="104000" x="3800475" y="4808538"/>
          <p14:tracePt t="104298" x="3800475" y="4800600"/>
          <p14:tracePt t="104306" x="3794125" y="4794250"/>
          <p14:tracePt t="104311" x="3779838" y="4772025"/>
          <p14:tracePt t="104338" x="3771900" y="4765675"/>
          <p14:tracePt t="104339" x="3765550" y="4743450"/>
          <p14:tracePt t="104355" x="3757613" y="4722813"/>
          <p14:tracePt t="104372" x="3751263" y="4714875"/>
          <p14:tracePt t="104389" x="3743325" y="4708525"/>
          <p14:tracePt t="104405" x="3736975" y="4686300"/>
          <p14:tracePt t="104440" x="3736975" y="4679950"/>
          <p14:tracePt t="104441" x="3729038" y="4657725"/>
          <p14:tracePt t="104455" x="3722688" y="4629150"/>
          <p14:tracePt t="104471" x="3714750" y="4622800"/>
          <p14:tracePt t="104490" x="3708400" y="4594225"/>
          <p14:tracePt t="104504" x="3708400" y="4586288"/>
          <p14:tracePt t="104523" x="3694113" y="4557713"/>
          <p14:tracePt t="104538" x="3686175" y="4529138"/>
          <p14:tracePt t="104538" x="3679825" y="4514850"/>
          <p14:tracePt t="104571" x="3671888" y="4486275"/>
          <p14:tracePt t="104573" x="3665538" y="4457700"/>
          <p14:tracePt t="104590" x="3651250" y="4429125"/>
          <p14:tracePt t="104604" x="3643313" y="4394200"/>
          <p14:tracePt t="104622" x="3636963" y="4357688"/>
          <p14:tracePt t="104637" x="3629025" y="4329113"/>
          <p14:tracePt t="104655" x="3614738" y="4271963"/>
          <p14:tracePt t="104674" x="3608388" y="4251325"/>
          <p14:tracePt t="104674" x="3600450" y="4229100"/>
          <p14:tracePt t="104689" x="3594100" y="4200525"/>
          <p14:tracePt t="104706" x="3586163" y="4165600"/>
          <p14:tracePt t="104723" x="3565525" y="4122738"/>
          <p14:tracePt t="104740" x="3551238" y="4079875"/>
          <p14:tracePt t="104755" x="3514725" y="4022725"/>
          <p14:tracePt t="104772" x="3486150" y="3979863"/>
          <p14:tracePt t="104789" x="3457575" y="3951288"/>
          <p14:tracePt t="104789" x="3451225" y="3943350"/>
          <p14:tracePt t="104807" x="3443288" y="3937000"/>
          <p14:tracePt t="104822" x="3422650" y="3914775"/>
          <p14:tracePt t="104822" x="3408363" y="3908425"/>
          <p14:tracePt t="104841" x="3379788" y="3894138"/>
          <p14:tracePt t="104855" x="3351213" y="3879850"/>
          <p14:tracePt t="104874" x="3322638" y="3865563"/>
          <p14:tracePt t="104887" x="3286125" y="3851275"/>
          <p14:tracePt t="104905" x="3228975" y="3822700"/>
          <p14:tracePt t="104921" x="3143250" y="3779838"/>
          <p14:tracePt t="104921" x="3086100" y="3757613"/>
          <p14:tracePt t="104939" x="2979738" y="3722688"/>
          <p14:tracePt t="104955" x="2879725" y="3694113"/>
          <p14:tracePt t="104971" x="2794000" y="3679825"/>
          <p14:tracePt t="104989" x="2771775" y="3679825"/>
          <p14:tracePt t="105080" x="2765425" y="3679825"/>
          <p14:tracePt t="105088" x="2743200" y="3679825"/>
          <p14:tracePt t="105096" x="2671763" y="3714750"/>
          <p14:tracePt t="105105" x="2593975" y="3751263"/>
          <p14:tracePt t="105122" x="2543175" y="3800475"/>
          <p14:tracePt t="105139" x="2508250" y="3836988"/>
          <p14:tracePt t="105155" x="2493963" y="3871913"/>
          <p14:tracePt t="105173" x="2486025" y="3900488"/>
          <p14:tracePt t="105188" x="2471738" y="3957638"/>
          <p14:tracePt t="105206" x="2471738" y="4014788"/>
          <p14:tracePt t="105222" x="2471738" y="4114800"/>
          <p14:tracePt t="105240" x="2500313" y="4194175"/>
          <p14:tracePt t="105255" x="2528888" y="4251325"/>
          <p14:tracePt t="105273" x="2557463" y="4300538"/>
          <p14:tracePt t="105288" x="2571750" y="4322763"/>
          <p14:tracePt t="105306" x="2593975" y="4343400"/>
          <p14:tracePt t="105321" x="2651125" y="4408488"/>
          <p14:tracePt t="105341" x="2714625" y="4451350"/>
          <p14:tracePt t="105355" x="2800350" y="4500563"/>
          <p14:tracePt t="105372" x="2908300" y="4551363"/>
          <p14:tracePt t="105388" x="3014663" y="4586288"/>
          <p14:tracePt t="105407" x="3128963" y="4622800"/>
          <p14:tracePt t="105421" x="3257550" y="4643438"/>
          <p14:tracePt t="105440" x="3300413" y="4643438"/>
          <p14:tracePt t="105455" x="3343275" y="4643438"/>
          <p14:tracePt t="105473" x="3365500" y="4643438"/>
          <p14:tracePt t="105488" x="3394075" y="4637088"/>
          <p14:tracePt t="105505" x="3422650" y="4614863"/>
          <p14:tracePt t="105522" x="3471863" y="4579938"/>
          <p14:tracePt t="105539" x="3529013" y="4529138"/>
          <p14:tracePt t="105555" x="3608388" y="4451350"/>
          <p14:tracePt t="105572" x="3622675" y="4422775"/>
          <p14:tracePt t="105589" x="3657600" y="4343400"/>
          <p14:tracePt t="105606" x="3665538" y="4300538"/>
          <p14:tracePt t="105622" x="3665538" y="4229100"/>
          <p14:tracePt t="105640" x="3665538" y="4157663"/>
          <p14:tracePt t="105655" x="3622675" y="4086225"/>
          <p14:tracePt t="105672" x="3571875" y="4000500"/>
          <p14:tracePt t="105688" x="3429000" y="3886200"/>
          <p14:tracePt t="105706" x="3279775" y="3822700"/>
          <p14:tracePt t="105721" x="3079750" y="3736975"/>
          <p14:tracePt t="105740" x="2914650" y="3679825"/>
          <p14:tracePt t="105755" x="2822575" y="3657600"/>
          <p14:tracePt t="105771" x="2786063" y="3651250"/>
          <p14:tracePt t="105788" x="2779713" y="3651250"/>
          <p14:tracePt t="105855" x="2771775" y="3651250"/>
          <p14:tracePt t="105863" x="2736850" y="3686175"/>
          <p14:tracePt t="105864" x="2693988" y="3736975"/>
          <p14:tracePt t="105872" x="2622550" y="3857625"/>
          <p14:tracePt t="105891" x="2565400" y="3986213"/>
          <p14:tracePt t="105905" x="2528888" y="4100513"/>
          <p14:tracePt t="105923" x="2528888" y="4200525"/>
          <p14:tracePt t="105938" x="2571750" y="4351338"/>
          <p14:tracePt t="105957" x="2614613" y="4429125"/>
          <p14:tracePt t="105972" x="2657475" y="4471988"/>
          <p14:tracePt t="105989" x="2693988" y="4500563"/>
          <p14:tracePt t="106005" x="2728913" y="4529138"/>
          <p14:tracePt t="106022" x="2757488" y="4537075"/>
          <p14:tracePt t="106038" x="2794000" y="4543425"/>
          <p14:tracePt t="106055" x="2857500" y="4543425"/>
          <p14:tracePt t="106071" x="2986088" y="4543425"/>
          <p14:tracePt t="106090" x="3036888" y="4529138"/>
          <p14:tracePt t="106134" x="3036888" y="4522788"/>
          <p14:tracePt t="106142" x="3036888" y="4514850"/>
          <p14:tracePt t="106151" x="3036888" y="4494213"/>
          <p14:tracePt t="106156" x="3014663" y="4437063"/>
          <p14:tracePt t="106171" x="3000375" y="4414838"/>
          <p14:tracePt t="106171" x="0" y="0"/>
        </p14:tracePtLst>
        <p14:tracePtLst>
          <p14:tracePt t="106945" x="3308350" y="3986213"/>
          <p14:tracePt t="107222" x="3308350" y="3979863"/>
          <p14:tracePt t="107243" x="3314700" y="3979863"/>
          <p14:tracePt t="107256" x="3314700" y="3971925"/>
          <p14:tracePt t="107258" x="3328988" y="3965575"/>
          <p14:tracePt t="107273" x="3343275" y="3951288"/>
          <p14:tracePt t="107288" x="3379788" y="3937000"/>
          <p14:tracePt t="107306" x="3400425" y="3908425"/>
          <p14:tracePt t="107321" x="3436938" y="3871913"/>
          <p14:tracePt t="107341" x="3465513" y="3851275"/>
          <p14:tracePt t="107357" x="3494088" y="3829050"/>
          <p14:tracePt t="107374" x="3522663" y="3808413"/>
          <p14:tracePt t="107388" x="3551238" y="3786188"/>
          <p14:tracePt t="107406" x="3557588" y="3765550"/>
          <p14:tracePt t="107422" x="3579813" y="3743325"/>
          <p14:tracePt t="107439" x="3594100" y="3714750"/>
          <p14:tracePt t="107456" x="3614738" y="3671888"/>
          <p14:tracePt t="107474" x="3629025" y="3651250"/>
          <p14:tracePt t="107488" x="3636963" y="3636963"/>
          <p14:tracePt t="107506" x="3643313" y="3629025"/>
          <p14:tracePt t="107650" x="3643313" y="3622675"/>
          <p14:tracePt t="107659" x="3636963" y="3614738"/>
          <p14:tracePt t="107661" x="3622675" y="3614738"/>
          <p14:tracePt t="107671" x="3594100" y="3594100"/>
          <p14:tracePt t="107688" x="3551238" y="3579813"/>
          <p14:tracePt t="107705" x="3508375" y="3565525"/>
          <p14:tracePt t="107722" x="3422650" y="3557588"/>
          <p14:tracePt t="107739" x="3400425" y="3557588"/>
          <p14:tracePt t="107965" x="3386138" y="3557588"/>
          <p14:tracePt t="107972" x="3365500" y="3557588"/>
          <p14:tracePt t="107980" x="3343275" y="3565525"/>
          <p14:tracePt t="107987" x="3279775" y="3586163"/>
          <p14:tracePt t="108005" x="3251200" y="3600450"/>
          <p14:tracePt t="108021" x="3222625" y="3608388"/>
          <p14:tracePt t="108037" x="3194050" y="3622675"/>
          <p14:tracePt t="108057" x="3157538" y="3651250"/>
          <p14:tracePt t="108073" x="3136900" y="3671888"/>
          <p14:tracePt t="108093" x="3094038" y="3708400"/>
          <p14:tracePt t="108108" x="3065463" y="3729038"/>
          <p14:tracePt t="108125" x="3028950" y="3779838"/>
          <p14:tracePt t="108140" x="2994025" y="3822700"/>
          <p14:tracePt t="108156" x="2971800" y="3851275"/>
          <p14:tracePt t="108173" x="2951163" y="3894138"/>
          <p14:tracePt t="108192" x="2943225" y="3908425"/>
          <p14:tracePt t="108206" x="2928938" y="3943350"/>
          <p14:tracePt t="108224" x="2922588" y="3965575"/>
          <p14:tracePt t="108239" x="2908300" y="3994150"/>
          <p14:tracePt t="108258" x="2900363" y="4022725"/>
          <p14:tracePt t="108273" x="2894013" y="4057650"/>
          <p14:tracePt t="108291" x="2879725" y="4094163"/>
          <p14:tracePt t="108306" x="2871788" y="4122738"/>
          <p14:tracePt t="108324" x="2857500" y="4208463"/>
          <p14:tracePt t="108342" x="2843213" y="4300538"/>
          <p14:tracePt t="108357" x="2843213" y="4365625"/>
          <p14:tracePt t="108372" x="2843213" y="4465638"/>
          <p14:tracePt t="108390" x="2857500" y="4565650"/>
          <p14:tracePt t="108406" x="2886075" y="4665663"/>
          <p14:tracePt t="108422" x="2900363" y="4737100"/>
          <p14:tracePt t="108438" x="2922588" y="4794250"/>
          <p14:tracePt t="108455" x="2928938" y="4837113"/>
          <p14:tracePt t="108471" x="2943225" y="4886325"/>
          <p14:tracePt t="108490" x="2957513" y="4908550"/>
          <p14:tracePt t="108505" x="2979738" y="4943475"/>
          <p14:tracePt t="108523" x="3000375" y="4972050"/>
          <p14:tracePt t="108538" x="3022600" y="5008563"/>
          <p14:tracePt t="108555" x="3051175" y="5043488"/>
          <p14:tracePt t="108572" x="3122613" y="5108575"/>
          <p14:tracePt t="108594" x="3171825" y="5157788"/>
          <p14:tracePt t="108608" x="3236913" y="5200650"/>
          <p14:tracePt t="108624" x="3279775" y="5229225"/>
          <p14:tracePt t="108640" x="3314700" y="5243513"/>
          <p14:tracePt t="108658" x="3365500" y="5257800"/>
          <p14:tracePt t="108673" x="3436938" y="5280025"/>
          <p14:tracePt t="108673" x="3471863" y="5280025"/>
          <p14:tracePt t="108691" x="3551238" y="5294313"/>
          <p14:tracePt t="108707" x="3622675" y="5308600"/>
          <p14:tracePt t="108724" x="3679825" y="5314950"/>
          <p14:tracePt t="108740" x="3757613" y="5314950"/>
          <p14:tracePt t="108757" x="3836988" y="5314950"/>
          <p14:tracePt t="108773" x="3908425" y="5300663"/>
          <p14:tracePt t="108791" x="3957638" y="5294313"/>
          <p14:tracePt t="108806" x="3986213" y="5280025"/>
          <p14:tracePt t="108806" x="4000500" y="5265738"/>
          <p14:tracePt t="108839" x="4014788" y="5257800"/>
          <p14:tracePt t="108840" x="4071938" y="5214938"/>
          <p14:tracePt t="108857" x="4122738" y="5172075"/>
          <p14:tracePt t="108873" x="4171950" y="5129213"/>
          <p14:tracePt t="108889" x="4222750" y="5080000"/>
          <p14:tracePt t="108905" x="4286250" y="5029200"/>
          <p14:tracePt t="108922" x="4351338" y="4979988"/>
          <p14:tracePt t="108939" x="4400550" y="4937125"/>
          <p14:tracePt t="108939" x="4422775" y="4908550"/>
          <p14:tracePt t="108957" x="4451350" y="4894263"/>
          <p14:tracePt t="108972" x="4494213" y="4829175"/>
          <p14:tracePt t="108990" x="4514850" y="4772025"/>
          <p14:tracePt t="109006" x="4522788" y="4729163"/>
          <p14:tracePt t="109022" x="4529138" y="4672013"/>
          <p14:tracePt t="109038" x="4529138" y="4614863"/>
          <p14:tracePt t="109055" x="4522788" y="4543425"/>
          <p14:tracePt t="109072" x="4508500" y="4471988"/>
          <p14:tracePt t="109088" x="4457700" y="4357688"/>
          <p14:tracePt t="109107" x="4408488" y="4279900"/>
          <p14:tracePt t="109121" x="4351338" y="4214813"/>
          <p14:tracePt t="109139" x="4271963" y="4129088"/>
          <p14:tracePt t="109155" x="4179888" y="4057650"/>
          <p14:tracePt t="109173" x="4079875" y="4008438"/>
          <p14:tracePt t="109189" x="3986213" y="3951288"/>
          <p14:tracePt t="109205" x="3886200" y="3900488"/>
          <p14:tracePt t="109223" x="3857625" y="3886200"/>
          <p14:tracePt t="109243" x="3843338" y="3879850"/>
          <p14:tracePt t="109285" x="3836988" y="3879850"/>
          <p14:tracePt t="109342" x="3800475" y="3879850"/>
          <p14:tracePt t="109353" x="3722688" y="3879850"/>
          <p14:tracePt t="109357" x="3636963" y="3886200"/>
          <p14:tracePt t="109359" x="3457575" y="3900488"/>
          <p14:tracePt t="109373" x="3294063" y="3937000"/>
          <p14:tracePt t="109389" x="3179763" y="3979863"/>
          <p14:tracePt t="109407" x="3108325" y="4022725"/>
          <p14:tracePt t="109422" x="3071813" y="4065588"/>
          <p14:tracePt t="109422" x="3051175" y="4108450"/>
          <p14:tracePt t="109441" x="3028950" y="4143375"/>
          <p14:tracePt t="109455" x="2994025" y="4251325"/>
          <p14:tracePt t="109455" x="2979738" y="4322763"/>
          <p14:tracePt t="109474" x="2957513" y="4471988"/>
          <p14:tracePt t="109490" x="2951163" y="4629150"/>
          <p14:tracePt t="109508" x="2994025" y="4786313"/>
          <p14:tracePt t="109522" x="3028950" y="4900613"/>
          <p14:tracePt t="109540" x="3071813" y="5000625"/>
          <p14:tracePt t="109556" x="3143250" y="5086350"/>
          <p14:tracePt t="109573" x="3257550" y="5157788"/>
          <p14:tracePt t="109588" x="3365500" y="5200650"/>
          <p14:tracePt t="109588" x="3436938" y="5229225"/>
          <p14:tracePt t="109609" x="3614738" y="5280025"/>
          <p14:tracePt t="109622" x="3822700" y="5314950"/>
          <p14:tracePt t="109641" x="4057650" y="5322888"/>
          <p14:tracePt t="109655" x="4251325" y="5322888"/>
          <p14:tracePt t="109674" x="4386263" y="5280025"/>
          <p14:tracePt t="109689" x="4479925" y="5237163"/>
          <p14:tracePt t="109689" x="4514850" y="5208588"/>
          <p14:tracePt t="109707" x="4529138" y="5186363"/>
          <p14:tracePt t="109722" x="4557713" y="5057775"/>
          <p14:tracePt t="109744" x="4565650" y="4943475"/>
          <p14:tracePt t="109756" x="4565650" y="4772025"/>
          <p14:tracePt t="109777" x="4522788" y="4614863"/>
          <p14:tracePt t="109790" x="4429125" y="4408488"/>
          <p14:tracePt t="109812" x="4408488" y="4371975"/>
          <p14:tracePt t="109825" x="4371975" y="4322763"/>
          <p14:tracePt t="109825" x="4357688" y="4300538"/>
          <p14:tracePt t="109843" x="4343400" y="4286250"/>
          <p14:tracePt t="109857" x="4337050" y="4279900"/>
          <p14:tracePt t="109875" x="4337050" y="4271963"/>
          <p14:tracePt t="109972" x="4329113" y="4271963"/>
          <p14:tracePt t="109980" x="4329113" y="4251325"/>
          <p14:tracePt t="109988" x="4329113" y="4237038"/>
          <p14:tracePt t="109994" x="4329113" y="4200525"/>
          <p14:tracePt t="109994" x="0" y="0"/>
        </p14:tracePtLst>
        <p14:tracePtLst>
          <p14:tracePt t="118633" x="4986338" y="4071938"/>
          <p14:tracePt t="118814" x="4994275" y="4071938"/>
          <p14:tracePt t="118830" x="5029200" y="4079875"/>
          <p14:tracePt t="118834" x="5108575" y="4086225"/>
          <p14:tracePt t="118839" x="5272088" y="4086225"/>
          <p14:tracePt t="118856" x="5472113" y="4071938"/>
          <p14:tracePt t="118875" x="5651500" y="4057650"/>
          <p14:tracePt t="118890" x="5800725" y="4037013"/>
          <p14:tracePt t="118890" x="5865813" y="4022725"/>
          <p14:tracePt t="118909" x="5929313" y="4000500"/>
          <p14:tracePt t="118923" x="6122988" y="3943350"/>
          <p14:tracePt t="118945" x="6265863" y="3894138"/>
          <p14:tracePt t="118962" x="6437313" y="3851275"/>
          <p14:tracePt t="118975" x="6765925" y="3751263"/>
          <p14:tracePt t="119007" x="6872288" y="3722688"/>
          <p14:tracePt t="119008" x="7108825" y="3657600"/>
          <p14:tracePt t="119024" x="7300913" y="3608388"/>
          <p14:tracePt t="119041" x="7508875" y="3522663"/>
          <p14:tracePt t="119057" x="7623175" y="3465513"/>
          <p14:tracePt t="119074" x="7700963" y="3414713"/>
          <p14:tracePt t="119092" x="7751763" y="3365500"/>
          <p14:tracePt t="119108" x="7786688" y="3328988"/>
          <p14:tracePt t="119126" x="7800975" y="3300413"/>
          <p14:tracePt t="119141" x="7823200" y="3251200"/>
          <p14:tracePt t="119141" x="7829550" y="3228975"/>
          <p14:tracePt t="119160" x="7829550" y="3214688"/>
          <p14:tracePt t="119175" x="7829550" y="3151188"/>
          <p14:tracePt t="119194" x="7823200" y="3108325"/>
          <p14:tracePt t="119208" x="7815263" y="3079750"/>
          <p14:tracePt t="119225" x="7800975" y="3051175"/>
          <p14:tracePt t="119241" x="7794625" y="3014663"/>
          <p14:tracePt t="119258" x="7758113" y="2979738"/>
          <p14:tracePt t="119274" x="7729538" y="2943225"/>
          <p14:tracePt t="119291" x="7672388" y="2894013"/>
          <p14:tracePt t="119307" x="7508875" y="2814638"/>
          <p14:tracePt t="119325" x="7366000" y="2757488"/>
          <p14:tracePt t="119341" x="7200900" y="2700338"/>
          <p14:tracePt t="119359" x="7065963" y="2657475"/>
          <p14:tracePt t="119374" x="6972300" y="2636838"/>
          <p14:tracePt t="119392" x="6937375" y="2628900"/>
          <p14:tracePt t="119407" x="6908800" y="2628900"/>
          <p14:tracePt t="119464" x="6886575" y="2651125"/>
          <p14:tracePt t="119489" x="6858000" y="2693988"/>
          <p14:tracePt t="119507" x="6837363" y="2743200"/>
          <p14:tracePt t="119509" x="6794500" y="2843213"/>
          <p14:tracePt t="119525" x="6772275" y="2908300"/>
          <p14:tracePt t="119540" x="6772275" y="2979738"/>
          <p14:tracePt t="119540" x="6772275" y="3014663"/>
          <p14:tracePt t="119560" x="6786563" y="3100388"/>
          <p14:tracePt t="119574" x="6837363" y="3186113"/>
          <p14:tracePt t="119592" x="6894513" y="3294063"/>
          <p14:tracePt t="119608" x="6980238" y="3400425"/>
          <p14:tracePt t="119625" x="7086600" y="3494088"/>
          <p14:tracePt t="119640" x="7237413" y="3622675"/>
          <p14:tracePt t="119640" x="7358063" y="3679825"/>
          <p14:tracePt t="119660" x="7608888" y="3771900"/>
          <p14:tracePt t="119674" x="7851775" y="3836988"/>
          <p14:tracePt t="119691" x="8023225" y="3851275"/>
          <p14:tracePt t="119707" x="8129588" y="3851275"/>
          <p14:tracePt t="119725" x="8194675" y="3836988"/>
          <p14:tracePt t="119741" x="8223250" y="3829050"/>
          <p14:tracePt t="119758" x="8243888" y="3808413"/>
          <p14:tracePt t="119773" x="8280400" y="3757613"/>
          <p14:tracePt t="119791" x="8308975" y="3694113"/>
          <p14:tracePt t="119807" x="8337550" y="3543300"/>
          <p14:tracePt t="119825" x="8337550" y="3479800"/>
          <p14:tracePt t="119825" x="0" y="0"/>
        </p14:tracePtLst>
        <p14:tracePtLst>
          <p14:tracePt t="133672" x="2514600" y="3751263"/>
          <p14:tracePt t="133688" x="2508250" y="3751263"/>
          <p14:tracePt t="133696" x="2508250" y="3743325"/>
          <p14:tracePt t="133701" x="2500313" y="3743325"/>
          <p14:tracePt t="133711" x="2493963" y="3743325"/>
          <p14:tracePt t="133726" x="2451100" y="3743325"/>
          <p14:tracePt t="133747" x="2408238" y="3736975"/>
          <p14:tracePt t="133760" x="2351088" y="3722688"/>
          <p14:tracePt t="133781" x="2257425" y="3714750"/>
          <p14:tracePt t="133796" x="2185988" y="3700463"/>
          <p14:tracePt t="133796" x="2151063" y="3694113"/>
          <p14:tracePt t="133813" x="2079625" y="3686175"/>
          <p14:tracePt t="133830" x="2000250" y="3679825"/>
          <p14:tracePt t="133846" x="1957388" y="3679825"/>
          <p14:tracePt t="133859" x="1836738" y="3686175"/>
          <p14:tracePt t="133879" x="1728788" y="3708400"/>
          <p14:tracePt t="133893" x="1608138" y="3743325"/>
          <p14:tracePt t="133910" x="1471613" y="3808413"/>
          <p14:tracePt t="133927" x="1300163" y="3886200"/>
          <p14:tracePt t="133944" x="1050925" y="4008438"/>
          <p14:tracePt t="133959" x="436563" y="4286250"/>
          <p14:tracePt t="133977" x="79375" y="4437063"/>
          <p14:tracePt t="133993" x="0" y="4594225"/>
          <p14:tracePt t="134009" x="0" y="4700588"/>
          <p14:tracePt t="134026" x="0" y="4779963"/>
          <p14:tracePt t="134045" x="0" y="4865688"/>
          <p14:tracePt t="134060" x="0" y="4957763"/>
          <p14:tracePt t="134060" x="0" y="5000625"/>
          <p14:tracePt t="134079" x="0" y="5051425"/>
          <p14:tracePt t="134092" x="0" y="5151438"/>
          <p14:tracePt t="134092" x="0" y="5186363"/>
          <p14:tracePt t="134111" x="0" y="5229225"/>
          <p14:tracePt t="134126" x="0" y="5365750"/>
          <p14:tracePt t="134142" x="0" y="5465763"/>
          <p14:tracePt t="134160" x="0" y="5537200"/>
          <p14:tracePt t="134176" x="0" y="5614988"/>
          <p14:tracePt t="134193" x="14288" y="5729288"/>
          <p14:tracePt t="134209" x="65088" y="5894388"/>
          <p14:tracePt t="134226" x="122238" y="6015038"/>
          <p14:tracePt t="134243" x="207963" y="6115050"/>
          <p14:tracePt t="134259" x="285750" y="6194425"/>
          <p14:tracePt t="134276" x="400050" y="6272213"/>
          <p14:tracePt t="134294" x="622300" y="6372225"/>
          <p14:tracePt t="134310" x="950913" y="6443663"/>
          <p14:tracePt t="134326" x="1308100" y="6523038"/>
          <p14:tracePt t="134343" x="1708150" y="6580188"/>
          <p14:tracePt t="134359" x="2257425" y="6608763"/>
          <p14:tracePt t="134379" x="2579688" y="6629400"/>
          <p14:tracePt t="134396" x="2922588" y="6643688"/>
          <p14:tracePt t="134409" x="3208338" y="6665913"/>
          <p14:tracePt t="134427" x="3508375" y="6665913"/>
          <p14:tracePt t="134443" x="3836988" y="6623050"/>
          <p14:tracePt t="134460" x="4194175" y="6600825"/>
          <p14:tracePt t="134477" x="4637088" y="6551613"/>
          <p14:tracePt t="134509" x="4929188" y="6529388"/>
          <p14:tracePt t="134511" x="5200650" y="6515100"/>
          <p14:tracePt t="134527" x="5457825" y="6480175"/>
          <p14:tracePt t="134543" x="5680075" y="6457950"/>
          <p14:tracePt t="134561" x="5872163" y="6429375"/>
          <p14:tracePt t="134577" x="6115050" y="6380163"/>
          <p14:tracePt t="134595" x="6194425" y="6357938"/>
          <p14:tracePt t="134609" x="6400800" y="6300788"/>
          <p14:tracePt t="134627" x="6500813" y="6251575"/>
          <p14:tracePt t="134642" x="6557963" y="6208713"/>
          <p14:tracePt t="134660" x="6580188" y="6180138"/>
          <p14:tracePt t="134676" x="6594475" y="6143625"/>
          <p14:tracePt t="134694" x="6608763" y="6086475"/>
          <p14:tracePt t="134710" x="6608763" y="6037263"/>
          <p14:tracePt t="134727" x="6600825" y="5965825"/>
          <p14:tracePt t="134744" x="6565900" y="5908675"/>
          <p14:tracePt t="134762" x="6523038" y="5851525"/>
          <p14:tracePt t="134777" x="6429375" y="5757863"/>
          <p14:tracePt t="134795" x="6300788" y="5665788"/>
          <p14:tracePt t="134810" x="6051550" y="5551488"/>
          <p14:tracePt t="134827" x="5686425" y="5443538"/>
          <p14:tracePt t="134843" x="4965700" y="5272088"/>
          <p14:tracePt t="134863" x="4537075" y="5229225"/>
          <p14:tracePt t="134877" x="4179888" y="5208588"/>
          <p14:tracePt t="134895" x="3929063" y="5200650"/>
          <p14:tracePt t="134909" x="3708400" y="5186363"/>
          <p14:tracePt t="134928" x="3543300" y="5180013"/>
          <p14:tracePt t="134943" x="3429000" y="5180013"/>
          <p14:tracePt t="134961" x="3314700" y="5186363"/>
          <p14:tracePt t="134976" x="3171825" y="5222875"/>
          <p14:tracePt t="135009" x="3100388" y="5243513"/>
          <p14:tracePt t="135027" x="3057525" y="5265738"/>
          <p14:tracePt t="135029" x="3014663" y="5272088"/>
          <p14:tracePt t="135045" x="2979738" y="5286375"/>
          <p14:tracePt t="135060" x="2943225" y="5308600"/>
          <p14:tracePt t="135077" x="2914650" y="5329238"/>
          <p14:tracePt t="135077" x="2894013" y="5343525"/>
          <p14:tracePt t="135095" x="2871788" y="5357813"/>
          <p14:tracePt t="135109" x="2786063" y="5422900"/>
          <p14:tracePt t="135127" x="2736850" y="5457825"/>
          <p14:tracePt t="135144" x="2708275" y="5494338"/>
          <p14:tracePt t="135159" x="2700338" y="5514975"/>
          <p14:tracePt t="135176" x="2693988" y="5543550"/>
          <p14:tracePt t="135194" x="2693988" y="5565775"/>
          <p14:tracePt t="135211" x="2700338" y="5586413"/>
          <p14:tracePt t="135227" x="2757488" y="5629275"/>
          <p14:tracePt t="135243" x="2843213" y="5672138"/>
          <p14:tracePt t="135259" x="2994025" y="5700713"/>
          <p14:tracePt t="135277" x="3200400" y="5700713"/>
          <p14:tracePt t="135294" x="3529013" y="5665788"/>
          <p14:tracePt t="135310" x="3900488" y="5608638"/>
          <p14:tracePt t="135329" x="3951288" y="5600700"/>
          <p14:tracePt t="135329" x="0" y="0"/>
        </p14:tracePtLst>
        <p14:tracePtLst>
          <p14:tracePt t="138570" x="6580188" y="4629150"/>
          <p14:tracePt t="138869" x="6557963" y="4629150"/>
          <p14:tracePt t="138879" x="6543675" y="4629150"/>
          <p14:tracePt t="138880" x="6515100" y="4629150"/>
          <p14:tracePt t="138894" x="6451600" y="4637088"/>
          <p14:tracePt t="138909" x="6394450" y="4643438"/>
          <p14:tracePt t="138929" x="6351588" y="4643438"/>
          <p14:tracePt t="138944" x="6294438" y="4657725"/>
          <p14:tracePt t="138963" x="6223000" y="4672013"/>
          <p14:tracePt t="138979" x="6165850" y="4694238"/>
          <p14:tracePt t="139011" x="6086475" y="4700588"/>
          <p14:tracePt t="139013" x="5994400" y="4729163"/>
          <p14:tracePt t="139030" x="5922963" y="4765675"/>
          <p14:tracePt t="139046" x="5872163" y="4786313"/>
          <p14:tracePt t="139046" x="5851525" y="4800600"/>
          <p14:tracePt t="139068" x="5843588" y="4808538"/>
          <p14:tracePt t="139079" x="5808663" y="4829175"/>
          <p14:tracePt t="139099" x="5786438" y="4843463"/>
          <p14:tracePt t="139113" x="5757863" y="4872038"/>
          <p14:tracePt t="139131" x="5729288" y="4900613"/>
          <p14:tracePt t="139147" x="5700713" y="4951413"/>
          <p14:tracePt t="139163" x="5694363" y="5022850"/>
          <p14:tracePt t="139178" x="5686425" y="5114925"/>
          <p14:tracePt t="139196" x="5686425" y="5186363"/>
          <p14:tracePt t="139211" x="5708650" y="5280025"/>
          <p14:tracePt t="139211" x="5729288" y="5314950"/>
          <p14:tracePt t="139244" x="5757863" y="5408613"/>
          <p14:tracePt t="139247" x="5794375" y="5494338"/>
          <p14:tracePt t="139266" x="5815013" y="5572125"/>
          <p14:tracePt t="139279" x="5851525" y="5629275"/>
          <p14:tracePt t="139298" x="5880100" y="5665788"/>
          <p14:tracePt t="139313" x="5908675" y="5715000"/>
          <p14:tracePt t="139329" x="5957888" y="5794375"/>
          <p14:tracePt t="139347" x="5980113" y="5822950"/>
          <p14:tracePt t="139347" x="6015038" y="5865813"/>
          <p14:tracePt t="139364" x="6094413" y="5951538"/>
          <p14:tracePt t="139381" x="6172200" y="6022975"/>
          <p14:tracePt t="139396" x="6286500" y="6086475"/>
          <p14:tracePt t="139413" x="6408738" y="6137275"/>
          <p14:tracePt t="139431" x="6557963" y="6186488"/>
          <p14:tracePt t="139445" x="6729413" y="6237288"/>
          <p14:tracePt t="139463" x="6872288" y="6265863"/>
          <p14:tracePt t="139478" x="7037388" y="6280150"/>
          <p14:tracePt t="139511" x="7158038" y="6280150"/>
          <p14:tracePt t="139513" x="7280275" y="6265863"/>
          <p14:tracePt t="139529" x="7408863" y="6223000"/>
          <p14:tracePt t="139547" x="7566025" y="6172200"/>
          <p14:tracePt t="139561" x="7715250" y="6115050"/>
          <p14:tracePt t="139579" x="7915275" y="6029325"/>
          <p14:tracePt t="139598" x="7972425" y="6008688"/>
          <p14:tracePt t="139611" x="8101013" y="5943600"/>
          <p14:tracePt t="139631" x="8158163" y="5894388"/>
          <p14:tracePt t="139647" x="8180388" y="5851525"/>
          <p14:tracePt t="139662" x="8194675" y="5800725"/>
          <p14:tracePt t="139680" x="8194675" y="5765800"/>
          <p14:tracePt t="139695" x="8151813" y="5665788"/>
          <p14:tracePt t="139728" x="8101013" y="5580063"/>
          <p14:tracePt t="139744" x="8023225" y="5500688"/>
          <p14:tracePt t="139746" x="7915275" y="5422900"/>
          <p14:tracePt t="139760" x="7800975" y="5365750"/>
          <p14:tracePt t="139776" x="7708900" y="5329238"/>
          <p14:tracePt t="139794" x="7651750" y="5308600"/>
          <p14:tracePt t="139811" x="7623175" y="5294313"/>
          <p14:tracePt t="139827" x="7608888" y="5286375"/>
          <p14:tracePt t="139940" x="7608888" y="5280025"/>
          <p14:tracePt t="13994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 smtClean="0"/>
              <a:t>DIN 6803-4  -  </a:t>
            </a:r>
            <a:r>
              <a:rPr lang="de-DE" dirty="0" err="1" smtClean="0"/>
              <a:t>work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24744"/>
            <a:ext cx="865534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accent2"/>
                </a:solidFill>
              </a:rPr>
              <a:t>NAR Charge:   Development of </a:t>
            </a:r>
            <a:r>
              <a:rPr lang="de-DE" sz="2400" dirty="0" err="1" smtClean="0">
                <a:solidFill>
                  <a:schemeClr val="accent2"/>
                </a:solidFill>
              </a:rPr>
              <a:t>transferrable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reference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calibration</a:t>
            </a:r>
            <a:r>
              <a:rPr lang="de-DE" sz="2400" dirty="0" smtClean="0">
                <a:solidFill>
                  <a:schemeClr val="accent2"/>
                </a:solidFill>
              </a:rPr>
              <a:t> 		</a:t>
            </a:r>
            <a:r>
              <a:rPr lang="de-DE" sz="2400" dirty="0" err="1" smtClean="0">
                <a:solidFill>
                  <a:schemeClr val="accent2"/>
                </a:solidFill>
              </a:rPr>
              <a:t>for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eBT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sources</a:t>
            </a:r>
            <a:endParaRPr lang="de-DE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tx1"/>
                </a:solidFill>
              </a:rPr>
              <a:t>i</a:t>
            </a:r>
            <a:r>
              <a:rPr lang="de-DE" sz="2000" dirty="0" smtClean="0">
                <a:solidFill>
                  <a:schemeClr val="tx1"/>
                </a:solidFill>
              </a:rPr>
              <a:t>n </a:t>
            </a:r>
            <a:r>
              <a:rPr lang="de-DE" sz="2000" dirty="0" err="1">
                <a:solidFill>
                  <a:schemeClr val="tx1"/>
                </a:solidFill>
              </a:rPr>
              <a:t>c</a:t>
            </a:r>
            <a:r>
              <a:rPr lang="de-DE" sz="2000" dirty="0" err="1" smtClean="0">
                <a:solidFill>
                  <a:schemeClr val="tx1"/>
                </a:solidFill>
              </a:rPr>
              <a:t>ollaboration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with</a:t>
            </a:r>
            <a:endParaRPr lang="de-DE" sz="200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16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83568" y="2290229"/>
            <a:ext cx="3960440" cy="1138773"/>
            <a:chOff x="3339810" y="1816291"/>
            <a:chExt cx="3960440" cy="113877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77" r="38681"/>
            <a:stretch/>
          </p:blipFill>
          <p:spPr bwMode="auto">
            <a:xfrm>
              <a:off x="6148122" y="1851411"/>
              <a:ext cx="1152128" cy="98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3339810" y="1816291"/>
              <a:ext cx="2664255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 smtClean="0">
                  <a:solidFill>
                    <a:schemeClr val="tx2"/>
                  </a:solidFill>
                  <a:latin typeface="+mj-lt"/>
                  <a:cs typeface="Aharoni" panose="02010803020104030203" pitchFamily="2" charset="-79"/>
                </a:rPr>
                <a:t>Euramet</a:t>
              </a:r>
              <a:r>
                <a:rPr lang="de-DE" sz="2800" b="1" dirty="0" smtClean="0">
                  <a:solidFill>
                    <a:schemeClr val="tx2"/>
                  </a:solidFill>
                  <a:latin typeface="+mj-lt"/>
                  <a:cs typeface="Aharoni" panose="02010803020104030203" pitchFamily="2" charset="-79"/>
                </a:rPr>
                <a:t> Project </a:t>
              </a:r>
              <a:br>
                <a:rPr lang="de-DE" sz="2800" b="1" dirty="0" smtClean="0">
                  <a:solidFill>
                    <a:schemeClr val="tx2"/>
                  </a:solidFill>
                  <a:latin typeface="+mj-lt"/>
                  <a:cs typeface="Aharoni" panose="02010803020104030203" pitchFamily="2" charset="-79"/>
                </a:rPr>
              </a:br>
              <a:r>
                <a:rPr lang="de-DE" sz="4000" b="1" dirty="0" err="1" smtClean="0">
                  <a:solidFill>
                    <a:schemeClr val="tx2"/>
                  </a:solidFill>
                  <a:latin typeface="+mj-lt"/>
                  <a:cs typeface="Aharoni" panose="02010803020104030203" pitchFamily="2" charset="-79"/>
                </a:rPr>
                <a:t>Prism-eBT</a:t>
              </a:r>
              <a:r>
                <a:rPr lang="de-DE" sz="4000" b="1" dirty="0" smtClean="0">
                  <a:solidFill>
                    <a:schemeClr val="tx2"/>
                  </a:solidFill>
                  <a:latin typeface="+mj-lt"/>
                  <a:cs typeface="Aharoni" panose="02010803020104030203" pitchFamily="2" charset="-79"/>
                </a:rPr>
                <a:t> </a:t>
              </a:r>
              <a:endParaRPr lang="de-DE" sz="4000" b="1" dirty="0">
                <a:solidFill>
                  <a:schemeClr val="tx2"/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3" r="52942" b="83451"/>
            <a:stretch/>
          </p:blipFill>
          <p:spPr bwMode="auto">
            <a:xfrm>
              <a:off x="5663500" y="2525141"/>
              <a:ext cx="844662" cy="22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feld 9"/>
          <p:cNvSpPr txBox="1"/>
          <p:nvPr/>
        </p:nvSpPr>
        <p:spPr>
          <a:xfrm>
            <a:off x="5297589" y="3621815"/>
            <a:ext cx="3738909" cy="2492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Research </a:t>
            </a:r>
            <a:r>
              <a:rPr lang="de-DE" sz="1600" b="1" dirty="0" err="1" smtClean="0"/>
              <a:t>consortium</a:t>
            </a:r>
            <a:r>
              <a:rPr lang="de-DE" sz="1600" b="1" dirty="0" smtClean="0"/>
              <a:t> of </a:t>
            </a:r>
            <a:br>
              <a:rPr lang="de-DE" sz="1600" b="1" dirty="0" smtClean="0"/>
            </a:br>
            <a:r>
              <a:rPr lang="de-DE" sz="1600" b="1" dirty="0" smtClean="0"/>
              <a:t>6 European National </a:t>
            </a:r>
            <a:r>
              <a:rPr lang="de-DE" sz="1600" b="1" dirty="0" err="1" smtClean="0"/>
              <a:t>Metrology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Insitutes</a:t>
            </a:r>
            <a:r>
              <a:rPr lang="de-DE" sz="1600" b="1" dirty="0" smtClean="0"/>
              <a:t> :</a:t>
            </a:r>
            <a:br>
              <a:rPr lang="de-DE" sz="1600" b="1" dirty="0" smtClean="0"/>
            </a:br>
            <a:r>
              <a:rPr lang="de-DE" sz="1200" b="1" dirty="0" smtClean="0"/>
              <a:t>  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PTB</a:t>
            </a:r>
            <a:r>
              <a:rPr lang="de-DE" sz="1200" b="1" dirty="0" smtClean="0"/>
              <a:t>       </a:t>
            </a:r>
            <a:r>
              <a:rPr lang="de-DE" sz="1200" b="1" dirty="0"/>
              <a:t>D</a:t>
            </a:r>
          </a:p>
          <a:p>
            <a:r>
              <a:rPr lang="de-DE" sz="1200" b="1" dirty="0"/>
              <a:t> </a:t>
            </a:r>
            <a:r>
              <a:rPr lang="de-DE" sz="1200" b="1" dirty="0" smtClean="0"/>
              <a:t> 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CEA</a:t>
            </a:r>
            <a:r>
              <a:rPr lang="de-DE" sz="1200" b="1" dirty="0" smtClean="0"/>
              <a:t>       </a:t>
            </a:r>
            <a:r>
              <a:rPr lang="de-DE" sz="1200" b="1" dirty="0"/>
              <a:t>F</a:t>
            </a:r>
          </a:p>
          <a:p>
            <a:r>
              <a:rPr lang="de-DE" sz="1200" b="1" dirty="0" smtClean="0"/>
              <a:t>  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CMI</a:t>
            </a:r>
            <a:r>
              <a:rPr lang="de-DE" sz="1200" b="1" dirty="0" smtClean="0"/>
              <a:t>       </a:t>
            </a:r>
            <a:r>
              <a:rPr lang="de-DE" sz="1200" b="1" dirty="0" err="1"/>
              <a:t>Cz</a:t>
            </a:r>
            <a:endParaRPr lang="de-DE" sz="1200" b="1" dirty="0"/>
          </a:p>
          <a:p>
            <a:r>
              <a:rPr lang="de-DE" sz="1200" b="1" dirty="0" smtClean="0"/>
              <a:t>  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ENEA</a:t>
            </a:r>
            <a:r>
              <a:rPr lang="de-DE" sz="1200" b="1" dirty="0" smtClean="0"/>
              <a:t>     </a:t>
            </a:r>
            <a:r>
              <a:rPr lang="de-DE" sz="1200" b="1" dirty="0"/>
              <a:t>I</a:t>
            </a:r>
          </a:p>
          <a:p>
            <a:r>
              <a:rPr lang="de-DE" sz="1200" b="1" dirty="0" smtClean="0"/>
              <a:t>   </a:t>
            </a:r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NPL</a:t>
            </a:r>
            <a:r>
              <a:rPr lang="de-DE" sz="1200" b="1" dirty="0" smtClean="0"/>
              <a:t>       </a:t>
            </a:r>
            <a:r>
              <a:rPr lang="de-DE" sz="1200" b="1" dirty="0"/>
              <a:t>UK</a:t>
            </a:r>
          </a:p>
          <a:p>
            <a:r>
              <a:rPr lang="de-DE" sz="1200" b="1" dirty="0" smtClean="0">
                <a:solidFill>
                  <a:schemeClr val="accent2">
                    <a:lumMod val="75000"/>
                  </a:schemeClr>
                </a:solidFill>
              </a:rPr>
              <a:t>   VSL</a:t>
            </a:r>
            <a:r>
              <a:rPr lang="de-DE" sz="1200" b="1" dirty="0" smtClean="0"/>
              <a:t>        </a:t>
            </a:r>
            <a:r>
              <a:rPr lang="de-DE" sz="1200" b="1" dirty="0"/>
              <a:t>NL</a:t>
            </a:r>
          </a:p>
          <a:p>
            <a:r>
              <a:rPr lang="de-DE" sz="1600" b="1" dirty="0" smtClean="0"/>
              <a:t>3 </a:t>
            </a:r>
            <a:r>
              <a:rPr lang="de-DE" sz="1600" b="1" dirty="0" err="1" smtClean="0"/>
              <a:t>Universities</a:t>
            </a:r>
            <a:endParaRPr lang="de-DE" sz="1600" b="1" dirty="0"/>
          </a:p>
          <a:p>
            <a:r>
              <a:rPr lang="de-DE" sz="1200" b="1" dirty="0" smtClean="0"/>
              <a:t>    MAASTRO </a:t>
            </a:r>
            <a:r>
              <a:rPr lang="de-DE" sz="1200" b="1" dirty="0" err="1"/>
              <a:t>Clinic</a:t>
            </a:r>
            <a:r>
              <a:rPr lang="de-DE" sz="1200" b="1" dirty="0"/>
              <a:t>    NL</a:t>
            </a:r>
            <a:br>
              <a:rPr lang="de-DE" sz="1200" b="1" dirty="0"/>
            </a:br>
            <a:r>
              <a:rPr lang="de-DE" sz="1200" b="1" dirty="0" smtClean="0"/>
              <a:t>    </a:t>
            </a:r>
            <a:r>
              <a:rPr lang="de-DE" sz="1200" b="1" dirty="0" err="1" smtClean="0"/>
              <a:t>Aarhus</a:t>
            </a:r>
            <a:r>
              <a:rPr lang="de-DE" sz="1200" b="1" dirty="0" smtClean="0"/>
              <a:t> </a:t>
            </a:r>
            <a:r>
              <a:rPr lang="de-DE" sz="1200" b="1" dirty="0"/>
              <a:t>U               </a:t>
            </a:r>
            <a:r>
              <a:rPr lang="de-DE" sz="1200" b="1" dirty="0" smtClean="0"/>
              <a:t> DK</a:t>
            </a:r>
            <a:r>
              <a:rPr lang="de-DE" sz="1200" b="1" dirty="0"/>
              <a:t/>
            </a:r>
            <a:br>
              <a:rPr lang="de-DE" sz="1200" b="1" dirty="0"/>
            </a:br>
            <a:r>
              <a:rPr lang="de-DE" sz="1200" b="1" dirty="0" smtClean="0"/>
              <a:t>    </a:t>
            </a:r>
            <a:r>
              <a:rPr lang="de-DE" sz="1200" b="1" dirty="0" err="1" smtClean="0"/>
              <a:t>Stichting</a:t>
            </a:r>
            <a:r>
              <a:rPr lang="de-DE" sz="1200" b="1" dirty="0" smtClean="0"/>
              <a:t> </a:t>
            </a:r>
            <a:r>
              <a:rPr lang="de-DE" sz="1200" b="1" dirty="0"/>
              <a:t>RO           </a:t>
            </a:r>
            <a:r>
              <a:rPr lang="de-DE" sz="1200" b="1" dirty="0" smtClean="0"/>
              <a:t>NL</a:t>
            </a:r>
            <a:endParaRPr lang="de-DE" sz="12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323528" y="5903694"/>
            <a:ext cx="40014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hlinkClick r:id="rId7"/>
              </a:rPr>
              <a:t>www.euramet.org/research-innovation/search-research-projects/</a:t>
            </a:r>
            <a:r>
              <a:rPr lang="de-DE" sz="1100" dirty="0" smtClean="0"/>
              <a:t> </a:t>
            </a:r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107504" y="3573016"/>
            <a:ext cx="722986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Development of </a:t>
            </a:r>
            <a:r>
              <a:rPr lang="de-DE" sz="2000" b="1" dirty="0" err="1">
                <a:solidFill>
                  <a:schemeClr val="accent2">
                    <a:lumMod val="75000"/>
                  </a:schemeClr>
                </a:solidFill>
              </a:rPr>
              <a:t>reference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2">
                    <a:lumMod val="75000"/>
                  </a:schemeClr>
                </a:solidFill>
              </a:rPr>
              <a:t>dosimtery</a:t>
            </a:r>
            <a:r>
              <a:rPr lang="de-DE" sz="20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br>
              <a:rPr lang="de-DE" sz="2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 kV 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Brachy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/IORT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devices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:	        </a:t>
            </a:r>
            <a:r>
              <a:rPr lang="de-DE" dirty="0" smtClean="0"/>
              <a:t>Intrabeam</a:t>
            </a:r>
            <a:endParaRPr lang="de-DE" dirty="0"/>
          </a:p>
          <a:p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• 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Method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measurement</a:t>
            </a:r>
            <a:r>
              <a:rPr lang="de-DE" dirty="0"/>
              <a:t>	</a:t>
            </a:r>
            <a:r>
              <a:rPr lang="de-DE" dirty="0" smtClean="0"/>
              <a:t>        Papillon</a:t>
            </a:r>
          </a:p>
          <a:p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       • 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Detectors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sz="1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accent2">
                    <a:lumMod val="75000"/>
                  </a:schemeClr>
                </a:solidFill>
              </a:rPr>
              <a:t>corrections</a:t>
            </a:r>
            <a:r>
              <a:rPr lang="de-DE" dirty="0"/>
              <a:t>	 </a:t>
            </a:r>
            <a:r>
              <a:rPr lang="de-DE" dirty="0" smtClean="0"/>
              <a:t>       </a:t>
            </a:r>
            <a:r>
              <a:rPr lang="de-DE" dirty="0" err="1" smtClean="0"/>
              <a:t>Xoft</a:t>
            </a:r>
            <a:r>
              <a:rPr lang="de-DE" dirty="0" smtClean="0"/>
              <a:t>         </a:t>
            </a:r>
            <a:r>
              <a:rPr lang="de-DE" dirty="0"/>
              <a:t>			 </a:t>
            </a:r>
            <a:r>
              <a:rPr lang="de-DE" dirty="0" smtClean="0"/>
              <a:t>          </a:t>
            </a:r>
          </a:p>
          <a:p>
            <a:r>
              <a:rPr lang="de-DE" dirty="0"/>
              <a:t>	</a:t>
            </a:r>
            <a:r>
              <a:rPr lang="de-DE" dirty="0" smtClean="0"/>
              <a:t>		        </a:t>
            </a:r>
            <a:r>
              <a:rPr lang="de-DE" dirty="0" err="1" smtClean="0"/>
              <a:t>Esteya</a:t>
            </a:r>
            <a:endParaRPr lang="de-DE" dirty="0"/>
          </a:p>
          <a:p>
            <a:r>
              <a:rPr lang="de-DE" dirty="0"/>
              <a:t>			 </a:t>
            </a:r>
            <a:r>
              <a:rPr lang="de-DE" dirty="0" smtClean="0"/>
              <a:t>       </a:t>
            </a:r>
            <a:r>
              <a:rPr lang="de-DE" dirty="0" err="1" smtClean="0"/>
              <a:t>Womed</a:t>
            </a:r>
            <a:r>
              <a:rPr lang="de-DE" dirty="0" smtClean="0"/>
              <a:t>   </a:t>
            </a:r>
            <a:r>
              <a:rPr lang="de-DE" dirty="0"/>
              <a:t>ioRT-50</a:t>
            </a:r>
          </a:p>
          <a:p>
            <a:r>
              <a:rPr lang="de-DE" dirty="0"/>
              <a:t>			 </a:t>
            </a:r>
            <a:r>
              <a:rPr lang="de-DE" dirty="0" smtClean="0"/>
              <a:t>        </a:t>
            </a:r>
            <a:r>
              <a:rPr lang="de-DE" b="1" dirty="0"/>
              <a:t>. . .</a:t>
            </a:r>
            <a:endParaRPr lang="de-DE" dirty="0"/>
          </a:p>
          <a:p>
            <a:r>
              <a:rPr lang="de-DE" dirty="0"/>
              <a:t>			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6"/>
    </mc:Choice>
    <mc:Fallback xmlns="">
      <p:transition spd="slow" advTm="5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85" x="7823200" y="5229225"/>
          <p14:tracePt t="21938" x="7815263" y="5222875"/>
          <p14:tracePt t="21949" x="7772400" y="5180013"/>
          <p14:tracePt t="21951" x="7743825" y="5143500"/>
          <p14:tracePt t="21973" x="7680325" y="5080000"/>
          <p14:tracePt t="21975" x="7608888" y="5014913"/>
          <p14:tracePt t="21991" x="7529513" y="4951413"/>
          <p14:tracePt t="22007" x="7458075" y="4894263"/>
          <p14:tracePt t="22024" x="7386638" y="4837113"/>
          <p14:tracePt t="22024" x="7351713" y="4808538"/>
          <p14:tracePt t="22041" x="7323138" y="4786313"/>
          <p14:tracePt t="22056" x="7151688" y="4665663"/>
          <p14:tracePt t="22074" x="7008813" y="4572000"/>
          <p14:tracePt t="22090" x="6843713" y="4486275"/>
          <p14:tracePt t="22107" x="6629400" y="4379913"/>
          <p14:tracePt t="22124" x="6415088" y="4279900"/>
          <p14:tracePt t="22141" x="6151563" y="4143375"/>
          <p14:tracePt t="22157" x="5851525" y="3986213"/>
          <p14:tracePt t="22157" x="5700713" y="3908425"/>
          <p14:tracePt t="22175" x="5543550" y="3822700"/>
          <p14:tracePt t="22190" x="5129213" y="3614738"/>
          <p14:tracePt t="22208" x="4922838" y="3508375"/>
          <p14:tracePt t="22225" x="4757738" y="3429000"/>
          <p14:tracePt t="22241" x="4529138" y="3322638"/>
          <p14:tracePt t="22256" x="4237038" y="3143250"/>
          <p14:tracePt t="22274" x="3871913" y="2957513"/>
          <p14:tracePt t="22289" x="3343275" y="2728913"/>
          <p14:tracePt t="22309" x="2971800" y="2600325"/>
          <p14:tracePt t="22324" x="2651125" y="2493963"/>
          <p14:tracePt t="22340" x="2336800" y="2393950"/>
          <p14:tracePt t="22357" x="2014538" y="2271713"/>
          <p14:tracePt t="22373" x="1722438" y="2151063"/>
          <p14:tracePt t="22390" x="1408113" y="2065338"/>
          <p14:tracePt t="22407" x="1136650" y="2000250"/>
          <p14:tracePt t="22425" x="885825" y="1928813"/>
          <p14:tracePt t="22425" x="771525" y="1908175"/>
          <p14:tracePt t="22440" x="557213" y="1871663"/>
          <p14:tracePt t="22457" x="371475" y="1857375"/>
          <p14:tracePt t="22475" x="193675" y="1857375"/>
          <p14:tracePt t="22491" x="28575" y="1857375"/>
          <p14:tracePt t="22509" x="0" y="1851025"/>
          <p14:tracePt t="22509" x="0" y="1857375"/>
          <p14:tracePt t="22528" x="0" y="1865313"/>
          <p14:tracePt t="22540" x="0" y="1914525"/>
          <p14:tracePt t="22561" x="0" y="1971675"/>
          <p14:tracePt t="22575" x="0" y="2036763"/>
          <p14:tracePt t="22592" x="0" y="2122488"/>
          <p14:tracePt t="22609" x="0" y="2228850"/>
          <p14:tracePt t="22627" x="0" y="2357438"/>
          <p14:tracePt t="22640" x="0" y="2571750"/>
          <p14:tracePt t="22663" x="65088" y="2779713"/>
          <p14:tracePt t="22676" x="165100" y="2971800"/>
          <p14:tracePt t="22696" x="293688" y="3128963"/>
          <p14:tracePt t="22707" x="500063" y="3279775"/>
          <p14:tracePt t="22728" x="771525" y="3429000"/>
          <p14:tracePt t="22741" x="1343025" y="3586163"/>
          <p14:tracePt t="22761" x="1600200" y="3651250"/>
          <p14:tracePt t="22774" x="2465388" y="3694113"/>
          <p14:tracePt t="22795" x="3008313" y="3686175"/>
          <p14:tracePt t="22807" x="3565525" y="3694113"/>
          <p14:tracePt t="22826" x="4014788" y="3694113"/>
          <p14:tracePt t="22842" x="4443413" y="3679825"/>
          <p14:tracePt t="22860" x="4714875" y="3629025"/>
          <p14:tracePt t="22875" x="4857750" y="3571875"/>
          <p14:tracePt t="22875" x="4922838" y="3543300"/>
          <p14:tracePt t="22894" x="4979988" y="3514725"/>
          <p14:tracePt t="22907" x="5065713" y="3457575"/>
          <p14:tracePt t="22907" x="5100638" y="3422650"/>
          <p14:tracePt t="22925" x="5165725" y="3357563"/>
          <p14:tracePt t="22958" x="5214938" y="3300413"/>
          <p14:tracePt t="22961" x="5251450" y="3257550"/>
          <p14:tracePt t="22976" x="5265738" y="3222625"/>
          <p14:tracePt t="22976" x="5265738" y="3208338"/>
          <p14:tracePt t="22995" x="5272088" y="3200400"/>
          <p14:tracePt t="23007" x="5280025" y="3194050"/>
          <p14:tracePt t="23154" x="0" y="0"/>
        </p14:tracePtLst>
        <p14:tracePtLst>
          <p14:tracePt t="29302" x="8701088" y="1900238"/>
          <p14:tracePt t="29616" x="8643938" y="1900238"/>
          <p14:tracePt t="29618" x="8509000" y="1900238"/>
          <p14:tracePt t="29625" x="8158163" y="1922463"/>
          <p14:tracePt t="29640" x="7680325" y="1928813"/>
          <p14:tracePt t="29659" x="7129463" y="1993900"/>
          <p14:tracePt t="29674" x="6594475" y="2071688"/>
          <p14:tracePt t="29692" x="6151563" y="2151063"/>
          <p14:tracePt t="29708" x="5686425" y="2279650"/>
          <p14:tracePt t="29726" x="5465763" y="2357438"/>
          <p14:tracePt t="29741" x="5314950" y="2443163"/>
          <p14:tracePt t="29760" x="5172075" y="2565400"/>
          <p14:tracePt t="29773" x="5043488" y="2693988"/>
          <p14:tracePt t="29793" x="4908550" y="2851150"/>
          <p14:tracePt t="29807" x="4786313" y="2965450"/>
          <p14:tracePt t="29807" x="4729163" y="3022600"/>
          <p14:tracePt t="29830" x="4637088" y="3114675"/>
          <p14:tracePt t="29844" x="4572000" y="3208338"/>
          <p14:tracePt t="29858" x="4543425" y="3251200"/>
          <p14:tracePt t="29874" x="4486275" y="3351213"/>
          <p14:tracePt t="29891" x="4451350" y="3429000"/>
          <p14:tracePt t="29907" x="4400550" y="3543300"/>
          <p14:tracePt t="29907" x="4371975" y="3614738"/>
          <p14:tracePt t="29931" x="4357688" y="3694113"/>
          <p14:tracePt t="29931" x="4337050" y="3765550"/>
          <p14:tracePt t="29946" x="4322763" y="3843338"/>
          <p14:tracePt t="29958" x="4294188" y="3994150"/>
          <p14:tracePt t="29975" x="4286250" y="4194175"/>
          <p14:tracePt t="29991" x="4308475" y="4300538"/>
          <p14:tracePt t="30008" x="4351338" y="4408488"/>
          <p14:tracePt t="30025" x="4400550" y="4529138"/>
          <p14:tracePt t="30041" x="4479925" y="4665663"/>
          <p14:tracePt t="30057" x="4565650" y="4808538"/>
          <p14:tracePt t="30076" x="4657725" y="4937125"/>
          <p14:tracePt t="30092" x="4794250" y="5086350"/>
          <p14:tracePt t="30109" x="4872038" y="5151438"/>
          <p14:tracePt t="30125" x="4979988" y="5229225"/>
          <p14:tracePt t="30141" x="5094288" y="5286375"/>
          <p14:tracePt t="30157" x="5214938" y="5343525"/>
          <p14:tracePt t="30175" x="5343525" y="5394325"/>
          <p14:tracePt t="30193" x="5472113" y="5437188"/>
          <p14:tracePt t="30193" x="5543550" y="5457825"/>
          <p14:tracePt t="30210" x="5700713" y="5494338"/>
          <p14:tracePt t="30225" x="5894388" y="5522913"/>
          <p14:tracePt t="30244" x="6065838" y="5537200"/>
          <p14:tracePt t="30258" x="6215063" y="5537200"/>
          <p14:tracePt t="30277" x="6380163" y="5522913"/>
          <p14:tracePt t="30291" x="6551613" y="5486400"/>
          <p14:tracePt t="30309" x="6708775" y="5437188"/>
          <p14:tracePt t="30324" x="6865938" y="5351463"/>
          <p14:tracePt t="30324" x="6937375" y="5308600"/>
          <p14:tracePt t="30343" x="7015163" y="5265738"/>
          <p14:tracePt t="30357" x="7237413" y="5129213"/>
          <p14:tracePt t="30377" x="7329488" y="5065713"/>
          <p14:tracePt t="30391" x="7380288" y="5014913"/>
          <p14:tracePt t="30409" x="7408863" y="4972050"/>
          <p14:tracePt t="30424" x="7423150" y="4922838"/>
          <p14:tracePt t="30443" x="7429500" y="4837113"/>
          <p14:tracePt t="30457" x="7429500" y="4743450"/>
          <p14:tracePt t="30457" x="7429500" y="4694238"/>
          <p14:tracePt t="30477" x="7423150" y="4565650"/>
          <p14:tracePt t="30491" x="7408863" y="4451350"/>
          <p14:tracePt t="30510" x="7394575" y="4337050"/>
          <p14:tracePt t="30525" x="7380288" y="4257675"/>
          <p14:tracePt t="30544" x="7366000" y="4186238"/>
          <p14:tracePt t="30557" x="7337425" y="4108450"/>
          <p14:tracePt t="30557" x="7323138" y="4071938"/>
          <p14:tracePt t="30578" x="7300913" y="4037013"/>
          <p14:tracePt t="30591" x="7258050" y="3971925"/>
          <p14:tracePt t="30591" x="7243763" y="3951288"/>
          <p14:tracePt t="30610" x="7208838" y="3922713"/>
          <p14:tracePt t="30624" x="7200900" y="3900488"/>
          <p14:tracePt t="30644" x="7194550" y="3894138"/>
          <p14:tracePt t="30680" x="0" y="0"/>
        </p14:tracePtLst>
        <p14:tracePtLst>
          <p14:tracePt t="40815" x="2779713" y="4522788"/>
          <p14:tracePt t="41019" x="2765425" y="4508500"/>
          <p14:tracePt t="41027" x="2686050" y="4465638"/>
          <p14:tracePt t="41043" x="2628900" y="4437063"/>
          <p14:tracePt t="41044" x="2508250" y="4386263"/>
          <p14:tracePt t="41058" x="2357438" y="4322763"/>
          <p14:tracePt t="41078" x="2243138" y="4265613"/>
          <p14:tracePt t="41094" x="2151063" y="4222750"/>
          <p14:tracePt t="41112" x="2071688" y="4194175"/>
          <p14:tracePt t="41127" x="1993900" y="4171950"/>
          <p14:tracePt t="41160" x="1922463" y="4157663"/>
          <p14:tracePt t="41162" x="1828800" y="4151313"/>
          <p14:tracePt t="41180" x="1757363" y="4143375"/>
          <p14:tracePt t="41195" x="1700213" y="4143375"/>
          <p14:tracePt t="41210" x="1628775" y="4143375"/>
          <p14:tracePt t="41210" x="1585913" y="4151313"/>
          <p14:tracePt t="41231" x="1528763" y="4165600"/>
          <p14:tracePt t="41243" x="1422400" y="4200525"/>
          <p14:tracePt t="41260" x="1314450" y="4237038"/>
          <p14:tracePt t="41260" x="1265238" y="4265613"/>
          <p14:tracePt t="41278" x="1208088" y="4294188"/>
          <p14:tracePt t="41292" x="1100138" y="4379913"/>
          <p14:tracePt t="41311" x="1057275" y="4429125"/>
          <p14:tracePt t="41329" x="1036638" y="4486275"/>
          <p14:tracePt t="41344" x="1022350" y="4543425"/>
          <p14:tracePt t="41360" x="1022350" y="4600575"/>
          <p14:tracePt t="41379" x="1042988" y="4643438"/>
          <p14:tracePt t="41392" x="1108075" y="4722813"/>
          <p14:tracePt t="41413" x="1200150" y="4779963"/>
          <p14:tracePt t="41427" x="1357313" y="4814888"/>
          <p14:tracePt t="41446" x="1657350" y="4822825"/>
          <p14:tracePt t="41460" x="2079625" y="4822825"/>
          <p14:tracePt t="41478" x="2579688" y="4779963"/>
          <p14:tracePt t="41494" x="3114675" y="4708525"/>
          <p14:tracePt t="41494" x="3365500" y="4665663"/>
          <p14:tracePt t="41512" x="3829050" y="4565650"/>
          <p14:tracePt t="41529" x="4237038" y="4479925"/>
          <p14:tracePt t="41546" x="4522788" y="4422775"/>
          <p14:tracePt t="41560" x="4665663" y="4365625"/>
          <p14:tracePt t="41560" x="0" y="0"/>
        </p14:tracePtLst>
        <p14:tracePtLst>
          <p14:tracePt t="44122" x="5457825" y="4237038"/>
          <p14:tracePt t="44131" x="5443538" y="4222750"/>
          <p14:tracePt t="44142" x="5429250" y="4208463"/>
          <p14:tracePt t="44143" x="5400675" y="4179888"/>
          <p14:tracePt t="44143" x="5386388" y="4165600"/>
          <p14:tracePt t="44162" x="5372100" y="4157663"/>
          <p14:tracePt t="44176" x="5337175" y="4137025"/>
          <p14:tracePt t="44248" x="5322888" y="4129088"/>
          <p14:tracePt t="44258" x="5294313" y="4108450"/>
          <p14:tracePt t="44259" x="5237163" y="4071938"/>
          <p14:tracePt t="44275" x="5143500" y="4037013"/>
          <p14:tracePt t="44275" x="5086350" y="4014788"/>
          <p14:tracePt t="44294" x="5037138" y="4000500"/>
          <p14:tracePt t="44309" x="4879975" y="3957638"/>
          <p14:tracePt t="44327" x="4786313" y="3951288"/>
          <p14:tracePt t="44342" x="4708525" y="3937000"/>
          <p14:tracePt t="44360" x="4608513" y="3929063"/>
          <p14:tracePt t="44375" x="4471988" y="3929063"/>
          <p14:tracePt t="44393" x="4314825" y="3951288"/>
          <p14:tracePt t="44410" x="4071938" y="3994150"/>
          <p14:tracePt t="44431" x="3871913" y="4029075"/>
          <p14:tracePt t="44445" x="3700463" y="4065588"/>
          <p14:tracePt t="44462" x="3565525" y="4100513"/>
          <p14:tracePt t="44477" x="3451225" y="4143375"/>
          <p14:tracePt t="44495" x="3357563" y="4186238"/>
          <p14:tracePt t="44510" x="3279775" y="4251325"/>
          <p14:tracePt t="44528" x="3136900" y="4408488"/>
          <p14:tracePt t="44545" x="3079750" y="4514850"/>
          <p14:tracePt t="44562" x="3014663" y="4629150"/>
          <p14:tracePt t="44579" x="2936875" y="4743450"/>
          <p14:tracePt t="44595" x="2886075" y="4851400"/>
          <p14:tracePt t="44611" x="2851150" y="4965700"/>
          <p14:tracePt t="44629" x="2828925" y="5065713"/>
          <p14:tracePt t="44643" x="2822575" y="5172075"/>
          <p14:tracePt t="44643" x="2822575" y="5229225"/>
          <p14:tracePt t="44664" x="2843213" y="5343525"/>
          <p14:tracePt t="44678" x="2886075" y="5472113"/>
          <p14:tracePt t="44696" x="2928938" y="5594350"/>
          <p14:tracePt t="44710" x="2971800" y="5694363"/>
          <p14:tracePt t="44729" x="3022600" y="5780088"/>
          <p14:tracePt t="44744" x="3079750" y="5880100"/>
          <p14:tracePt t="44762" x="3143250" y="5943600"/>
          <p14:tracePt t="44777" x="3308350" y="6065838"/>
          <p14:tracePt t="44795" x="3429000" y="6129338"/>
          <p14:tracePt t="44810" x="3536950" y="6172200"/>
          <p14:tracePt t="44830" x="3657600" y="6208713"/>
          <p14:tracePt t="44844" x="3814763" y="6229350"/>
          <p14:tracePt t="44862" x="3965575" y="6237288"/>
          <p14:tracePt t="44877" x="4214813" y="6237288"/>
          <p14:tracePt t="44899" x="4279900" y="6237288"/>
          <p14:tracePt t="44910" x="4529138" y="6208713"/>
          <p14:tracePt t="44933" x="4694238" y="6172200"/>
          <p14:tracePt t="44945" x="4843463" y="6129338"/>
          <p14:tracePt t="44961" x="4979988" y="6086475"/>
          <p14:tracePt t="44977" x="5108575" y="6029325"/>
          <p14:tracePt t="44994" x="5229225" y="5922963"/>
          <p14:tracePt t="45011" x="5357813" y="5743575"/>
          <p14:tracePt t="45032" x="5386388" y="5680075"/>
          <p14:tracePt t="45042" x="5457825" y="5494338"/>
          <p14:tracePt t="45060" x="5500688" y="5343525"/>
          <p14:tracePt t="45077" x="5514975" y="5186363"/>
          <p14:tracePt t="45092" x="5514975" y="5037138"/>
          <p14:tracePt t="45110" x="5486400" y="4894263"/>
          <p14:tracePt t="45125" x="5437188" y="4743450"/>
          <p14:tracePt t="45143" x="5300663" y="4543425"/>
          <p14:tracePt t="45164" x="5243513" y="4479925"/>
          <p14:tracePt t="45178" x="5122863" y="4357688"/>
          <p14:tracePt t="45197" x="5080000" y="4314825"/>
          <p14:tracePt t="45213" x="5051425" y="4294188"/>
          <p14:tracePt t="45227" x="5029200" y="4286250"/>
          <p14:tracePt t="45581" x="0" y="0"/>
        </p14:tracePtLst>
        <p14:tracePtLst>
          <p14:tracePt t="50649" x="2085975" y="3829050"/>
          <p14:tracePt t="50657" x="2065338" y="3814763"/>
          <p14:tracePt t="50658" x="2036763" y="3794125"/>
          <p14:tracePt t="50667" x="2008188" y="3779838"/>
          <p14:tracePt t="50677" x="1936750" y="3743325"/>
          <p14:tracePt t="50694" x="1893888" y="3714750"/>
          <p14:tracePt t="50709" x="1851025" y="3679825"/>
          <p14:tracePt t="50709" x="1828800" y="3665538"/>
          <p14:tracePt t="50728" x="1793875" y="3651250"/>
          <p14:tracePt t="50743" x="1785938" y="3651250"/>
          <p14:tracePt t="50900" x="1743075" y="3651250"/>
          <p14:tracePt t="50909" x="1657350" y="3651250"/>
          <p14:tracePt t="50917" x="1528763" y="3651250"/>
          <p14:tracePt t="50917" x="1357313" y="3651250"/>
          <p14:tracePt t="50927" x="900113" y="3651250"/>
          <p14:tracePt t="50943" x="407988" y="3679825"/>
          <p14:tracePt t="50959" x="0" y="3729038"/>
          <p14:tracePt t="50977" x="0" y="3765550"/>
          <p14:tracePt t="50993" x="0" y="3800475"/>
          <p14:tracePt t="51009" x="0" y="3851275"/>
          <p14:tracePt t="51026" x="0" y="3914775"/>
          <p14:tracePt t="51042" x="0" y="4000500"/>
          <p14:tracePt t="51060" x="0" y="4114800"/>
          <p14:tracePt t="51076" x="0" y="4222750"/>
          <p14:tracePt t="51093" x="0" y="4386263"/>
          <p14:tracePt t="51109" x="0" y="4494213"/>
          <p14:tracePt t="51132" x="0" y="4572000"/>
          <p14:tracePt t="51144" x="0" y="4643438"/>
          <p14:tracePt t="51163" x="7938" y="4737100"/>
          <p14:tracePt t="51177" x="42863" y="4837113"/>
          <p14:tracePt t="51195" x="128588" y="4994275"/>
          <p14:tracePt t="51212" x="214313" y="5080000"/>
          <p14:tracePt t="51228" x="314325" y="5165725"/>
          <p14:tracePt t="51243" x="450850" y="5229225"/>
          <p14:tracePt t="51261" x="608013" y="5280025"/>
          <p14:tracePt t="51277" x="757238" y="5322888"/>
          <p14:tracePt t="51294" x="914400" y="5372100"/>
          <p14:tracePt t="51312" x="1085850" y="5414963"/>
          <p14:tracePt t="51312" x="1179513" y="5429250"/>
          <p14:tracePt t="51330" x="1271588" y="5437188"/>
          <p14:tracePt t="51344" x="1528763" y="5451475"/>
          <p14:tracePt t="51363" x="1685925" y="5451475"/>
          <p14:tracePt t="51377" x="1822450" y="5443538"/>
          <p14:tracePt t="51397" x="1943100" y="5429250"/>
          <p14:tracePt t="51412" x="2022475" y="5414963"/>
          <p14:tracePt t="51427" x="2057400" y="5408613"/>
          <p14:tracePt t="51443" x="2093913" y="5400675"/>
          <p14:tracePt t="51443" x="2108200" y="5394325"/>
          <p14:tracePt t="51461" x="2122488" y="5386388"/>
          <p14:tracePt t="51476" x="2151063" y="5372100"/>
          <p14:tracePt t="51494" x="2165350" y="5357813"/>
          <p14:tracePt t="51509" x="2171700" y="5351463"/>
          <p14:tracePt t="51527" x="2179638" y="5351463"/>
          <p14:tracePt t="51543" x="2179638" y="5343525"/>
          <p14:tracePt t="51654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de-DE" dirty="0" smtClean="0"/>
              <a:t>DIN 6803-4  -  </a:t>
            </a:r>
            <a:r>
              <a:rPr lang="de-DE" dirty="0" err="1" smtClean="0"/>
              <a:t>work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600" dirty="0" err="1" smtClean="0">
                <a:solidFill>
                  <a:schemeClr val="tx1"/>
                </a:solidFill>
              </a:rPr>
              <a:t>Dosimetry</a:t>
            </a:r>
            <a:r>
              <a:rPr lang="de-DE" sz="1600" dirty="0" smtClean="0">
                <a:solidFill>
                  <a:schemeClr val="tx1"/>
                </a:solidFill>
              </a:rPr>
              <a:t> of </a:t>
            </a:r>
            <a:r>
              <a:rPr lang="de-DE" sz="1600" dirty="0" err="1" smtClean="0">
                <a:solidFill>
                  <a:schemeClr val="tx1"/>
                </a:solidFill>
              </a:rPr>
              <a:t>eBT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sources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980728"/>
            <a:ext cx="8892480" cy="5760640"/>
          </a:xfrm>
        </p:spPr>
        <p:txBody>
          <a:bodyPr>
            <a:normAutofit fontScale="85000" lnSpcReduction="20000"/>
          </a:bodyPr>
          <a:lstStyle/>
          <a:p>
            <a:r>
              <a:rPr lang="de-DE" sz="2800" dirty="0" err="1" smtClean="0">
                <a:solidFill>
                  <a:schemeClr val="accent2"/>
                </a:solidFill>
              </a:rPr>
              <a:t>For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low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energy</a:t>
            </a:r>
            <a:r>
              <a:rPr lang="de-DE" sz="2800" dirty="0" smtClean="0">
                <a:solidFill>
                  <a:schemeClr val="accent2"/>
                </a:solidFill>
              </a:rPr>
              <a:t> X-</a:t>
            </a:r>
            <a:r>
              <a:rPr lang="de-DE" sz="2800" dirty="0" err="1" smtClean="0">
                <a:solidFill>
                  <a:schemeClr val="accent2"/>
                </a:solidFill>
              </a:rPr>
              <a:t>rays</a:t>
            </a:r>
            <a:r>
              <a:rPr lang="de-DE" sz="2800" dirty="0" smtClean="0">
                <a:solidFill>
                  <a:schemeClr val="accent2"/>
                </a:solidFill>
              </a:rPr>
              <a:t>, </a:t>
            </a:r>
            <a:r>
              <a:rPr lang="de-DE" sz="2800" dirty="0" err="1" smtClean="0">
                <a:solidFill>
                  <a:schemeClr val="accent2"/>
                </a:solidFill>
              </a:rPr>
              <a:t>most</a:t>
            </a:r>
            <a:r>
              <a:rPr lang="de-DE" sz="2800" dirty="0" smtClean="0">
                <a:solidFill>
                  <a:schemeClr val="accent2"/>
                </a:solidFill>
              </a:rPr>
              <a:t> NMIs </a:t>
            </a:r>
            <a:r>
              <a:rPr lang="de-DE" sz="2800" dirty="0" err="1" smtClean="0">
                <a:solidFill>
                  <a:schemeClr val="accent2"/>
                </a:solidFill>
              </a:rPr>
              <a:t>use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calibrations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based</a:t>
            </a:r>
            <a:r>
              <a:rPr lang="de-DE" sz="2800" dirty="0" smtClean="0">
                <a:solidFill>
                  <a:schemeClr val="accent2"/>
                </a:solidFill>
              </a:rPr>
              <a:t> on </a:t>
            </a:r>
            <a:br>
              <a:rPr lang="de-DE" sz="2800" dirty="0" smtClean="0">
                <a:solidFill>
                  <a:schemeClr val="accent2"/>
                </a:solidFill>
              </a:rPr>
            </a:br>
            <a:r>
              <a:rPr lang="de-DE" sz="2800" dirty="0" err="1" smtClean="0">
                <a:solidFill>
                  <a:schemeClr val="accent2"/>
                </a:solidFill>
              </a:rPr>
              <a:t>air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Kerma</a:t>
            </a:r>
            <a:r>
              <a:rPr lang="de-DE" sz="2800" dirty="0" smtClean="0">
                <a:solidFill>
                  <a:schemeClr val="accent2"/>
                </a:solidFill>
              </a:rPr>
              <a:t> at </a:t>
            </a:r>
            <a:r>
              <a:rPr lang="de-DE" sz="2800" dirty="0" err="1" smtClean="0">
                <a:solidFill>
                  <a:schemeClr val="accent2"/>
                </a:solidFill>
              </a:rPr>
              <a:t>phantom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surface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400" dirty="0" smtClean="0">
                <a:solidFill>
                  <a:schemeClr val="accent2"/>
                </a:solidFill>
              </a:rPr>
              <a:t/>
            </a:r>
            <a:br>
              <a:rPr lang="de-DE" sz="24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/>
              <a:t> </a:t>
            </a:r>
            <a:r>
              <a:rPr lang="de-DE" sz="2400" dirty="0" smtClean="0"/>
              <a:t>  	   </a:t>
            </a:r>
            <a:r>
              <a:rPr lang="de-DE" sz="2000" dirty="0" smtClean="0">
                <a:solidFill>
                  <a:schemeClr val="tx1"/>
                </a:solidFill>
              </a:rPr>
              <a:t>-  in </a:t>
            </a:r>
            <a:r>
              <a:rPr lang="de-DE" sz="2000" dirty="0" err="1" smtClean="0">
                <a:solidFill>
                  <a:schemeClr val="tx1"/>
                </a:solidFill>
              </a:rPr>
              <a:t>broad</a:t>
            </a:r>
            <a:r>
              <a:rPr lang="de-DE" sz="2000" dirty="0" smtClean="0">
                <a:solidFill>
                  <a:schemeClr val="tx1"/>
                </a:solidFill>
              </a:rPr>
              <a:t> beam </a:t>
            </a:r>
            <a:r>
              <a:rPr lang="de-DE" sz="2000" dirty="0" err="1" smtClean="0">
                <a:solidFill>
                  <a:schemeClr val="tx1"/>
                </a:solidFill>
              </a:rPr>
              <a:t>geometry</a:t>
            </a:r>
            <a:r>
              <a:rPr lang="de-DE" sz="2000" dirty="0">
                <a:solidFill>
                  <a:schemeClr val="tx1"/>
                </a:solidFill>
              </a:rPr>
              <a:t/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	    -  plane </a:t>
            </a:r>
            <a:r>
              <a:rPr lang="de-DE" sz="2000" dirty="0">
                <a:solidFill>
                  <a:schemeClr val="tx1"/>
                </a:solidFill>
              </a:rPr>
              <a:t>parallel </a:t>
            </a:r>
            <a:r>
              <a:rPr lang="de-DE" sz="2000" dirty="0" err="1">
                <a:solidFill>
                  <a:schemeClr val="tx1"/>
                </a:solidFill>
              </a:rPr>
              <a:t>chambers</a:t>
            </a:r>
            <a:endParaRPr lang="de-DE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accent2"/>
                </a:solidFill>
              </a:rPr>
              <a:t>       	      </a:t>
            </a:r>
            <a:r>
              <a:rPr lang="de-DE" sz="2400" dirty="0" smtClean="0">
                <a:solidFill>
                  <a:schemeClr val="accent2"/>
                </a:solidFill>
              </a:rPr>
              <a:t>(</a:t>
            </a:r>
            <a:r>
              <a:rPr lang="de-DE" sz="2400" dirty="0">
                <a:solidFill>
                  <a:schemeClr val="accent2"/>
                </a:solidFill>
              </a:rPr>
              <a:t>TG 61, IPEMB, …) </a:t>
            </a:r>
            <a:endParaRPr lang="de-DE" sz="2400" dirty="0" smtClean="0">
              <a:solidFill>
                <a:schemeClr val="tx1"/>
              </a:solidFill>
            </a:endParaRPr>
          </a:p>
          <a:p>
            <a:endParaRPr lang="de-DE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	</a:t>
            </a:r>
            <a:endParaRPr lang="de-DE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         </a:t>
            </a:r>
            <a:r>
              <a:rPr lang="de-DE" sz="2000" dirty="0" err="1" smtClean="0">
                <a:solidFill>
                  <a:schemeClr val="tx1"/>
                </a:solidFill>
              </a:rPr>
              <a:t>with</a:t>
            </a:r>
            <a:r>
              <a:rPr lang="de-DE" sz="2000" dirty="0" smtClean="0">
                <a:solidFill>
                  <a:schemeClr val="tx1"/>
                </a:solidFill>
              </a:rPr>
              <a:t> additional </a:t>
            </a:r>
            <a:r>
              <a:rPr lang="de-DE" sz="2000" dirty="0" err="1" smtClean="0">
                <a:solidFill>
                  <a:schemeClr val="tx1"/>
                </a:solidFill>
              </a:rPr>
              <a:t>correction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factors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   </a:t>
            </a:r>
            <a:r>
              <a:rPr lang="de-DE" sz="2000" dirty="0" err="1" smtClean="0">
                <a:solidFill>
                  <a:schemeClr val="tx1"/>
                </a:solidFill>
              </a:rPr>
              <a:t>for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measurements</a:t>
            </a:r>
            <a:r>
              <a:rPr lang="de-DE" sz="2000" dirty="0" smtClean="0">
                <a:solidFill>
                  <a:schemeClr val="tx1"/>
                </a:solidFill>
              </a:rPr>
              <a:t> in </a:t>
            </a:r>
            <a:r>
              <a:rPr lang="de-DE" sz="2000" dirty="0" err="1" smtClean="0">
                <a:solidFill>
                  <a:schemeClr val="tx1"/>
                </a:solidFill>
              </a:rPr>
              <a:t>phantom</a:t>
            </a:r>
            <a:r>
              <a:rPr lang="de-DE" sz="2000" dirty="0" smtClean="0">
                <a:solidFill>
                  <a:schemeClr val="tx1"/>
                </a:solidFill>
              </a:rPr>
              <a:t> :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	      -  </a:t>
            </a:r>
            <a:r>
              <a:rPr lang="de-DE" sz="2000" dirty="0" err="1" smtClean="0">
                <a:solidFill>
                  <a:schemeClr val="tx1"/>
                </a:solidFill>
              </a:rPr>
              <a:t>backscatter</a:t>
            </a: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	      -  </a:t>
            </a:r>
            <a:r>
              <a:rPr lang="de-DE" sz="2000" dirty="0" err="1" smtClean="0">
                <a:solidFill>
                  <a:schemeClr val="tx1"/>
                </a:solidFill>
              </a:rPr>
              <a:t>waterproofing</a:t>
            </a:r>
            <a:endParaRPr lang="de-DE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</a:rPr>
              <a:t>    </a:t>
            </a:r>
            <a:r>
              <a:rPr lang="de-DE" sz="1600" dirty="0" smtClean="0">
                <a:solidFill>
                  <a:schemeClr val="tx1"/>
                </a:solidFill>
              </a:rPr>
              <a:t>	       </a:t>
            </a:r>
            <a:r>
              <a:rPr lang="de-DE" sz="2100" dirty="0" smtClean="0">
                <a:solidFill>
                  <a:schemeClr val="tx1"/>
                </a:solidFill>
              </a:rPr>
              <a:t>-  </a:t>
            </a:r>
            <a:r>
              <a:rPr lang="de-DE" sz="2000" dirty="0" err="1">
                <a:solidFill>
                  <a:schemeClr val="tx1"/>
                </a:solidFill>
              </a:rPr>
              <a:t>d</a:t>
            </a:r>
            <a:r>
              <a:rPr lang="de-DE" sz="2000" dirty="0" err="1" smtClean="0">
                <a:solidFill>
                  <a:schemeClr val="tx1"/>
                </a:solidFill>
              </a:rPr>
              <a:t>ivergence</a:t>
            </a:r>
            <a:r>
              <a:rPr lang="de-DE" sz="2000" dirty="0" smtClean="0">
                <a:solidFill>
                  <a:schemeClr val="tx1"/>
                </a:solidFill>
              </a:rPr>
              <a:t> of </a:t>
            </a:r>
            <a:r>
              <a:rPr lang="de-DE" sz="2000" dirty="0" err="1" smtClean="0">
                <a:solidFill>
                  <a:schemeClr val="tx1"/>
                </a:solidFill>
              </a:rPr>
              <a:t>radiation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field</a:t>
            </a:r>
            <a:r>
              <a:rPr lang="de-DE" sz="2000" dirty="0" smtClean="0">
                <a:solidFill>
                  <a:schemeClr val="tx1"/>
                </a:solidFill>
              </a:rPr>
              <a:t/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	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  </a:t>
            </a:r>
            <a:r>
              <a:rPr lang="de-DE" sz="240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corrections</a:t>
            </a:r>
            <a:r>
              <a:rPr lang="de-DE" sz="24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cause</a:t>
            </a:r>
            <a:r>
              <a:rPr lang="de-DE" sz="24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 additional </a:t>
            </a:r>
            <a:r>
              <a:rPr lang="de-DE" sz="2400" dirty="0" err="1" smtClean="0">
                <a:solidFill>
                  <a:schemeClr val="accent2"/>
                </a:solidFill>
                <a:sym typeface="Wingdings" panose="05000000000000000000" pitchFamily="2" charset="2"/>
              </a:rPr>
              <a:t>uncertainty</a:t>
            </a:r>
            <a:r>
              <a:rPr lang="de-DE" sz="24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/>
            </a:r>
            <a:br>
              <a:rPr lang="de-DE" sz="2400" dirty="0" smtClean="0">
                <a:solidFill>
                  <a:schemeClr val="accent2"/>
                </a:solidFill>
                <a:sym typeface="Wingdings" panose="05000000000000000000" pitchFamily="2" charset="2"/>
              </a:rPr>
            </a:br>
            <a:endParaRPr lang="de-DE" sz="2400" dirty="0" smtClean="0">
              <a:solidFill>
                <a:schemeClr val="accent2"/>
              </a:solidFill>
            </a:endParaRPr>
          </a:p>
          <a:p>
            <a:r>
              <a:rPr lang="de-DE" sz="2400" dirty="0" smtClean="0">
                <a:solidFill>
                  <a:schemeClr val="accent2"/>
                </a:solidFill>
              </a:rPr>
              <a:t>DIN 6809-4 : 2020-04   </a:t>
            </a:r>
            <a:r>
              <a:rPr lang="de-DE" sz="2400" dirty="0" err="1" smtClean="0"/>
              <a:t>proposes</a:t>
            </a:r>
            <a:r>
              <a:rPr lang="de-DE" sz="2400" dirty="0" smtClean="0"/>
              <a:t> </a:t>
            </a:r>
            <a:r>
              <a:rPr lang="de-DE" sz="2400" dirty="0" err="1" smtClean="0"/>
              <a:t>direct</a:t>
            </a:r>
            <a:r>
              <a:rPr lang="de-DE" sz="2400" dirty="0" smtClean="0"/>
              <a:t> beam </a:t>
            </a:r>
            <a:r>
              <a:rPr lang="de-DE" sz="2400" dirty="0" err="1" smtClean="0"/>
              <a:t>calibration</a:t>
            </a:r>
            <a:r>
              <a:rPr lang="de-DE" sz="2400" dirty="0" smtClean="0"/>
              <a:t> in </a:t>
            </a:r>
            <a:r>
              <a:rPr lang="de-DE" sz="2400" dirty="0" err="1" smtClean="0"/>
              <a:t>terms</a:t>
            </a:r>
            <a:r>
              <a:rPr lang="de-DE" sz="2400" dirty="0" smtClean="0"/>
              <a:t> of D</a:t>
            </a:r>
            <a:r>
              <a:rPr lang="de-DE" sz="2400" baseline="-25000" dirty="0" smtClean="0"/>
              <a:t>W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endParaRPr lang="de-DE" sz="1100" dirty="0" smtClean="0"/>
          </a:p>
          <a:p>
            <a:pPr marL="0" indent="0">
              <a:buNone/>
            </a:pPr>
            <a:r>
              <a:rPr lang="de-DE" sz="1900" dirty="0" err="1" smtClean="0">
                <a:solidFill>
                  <a:schemeClr val="tx1"/>
                </a:solidFill>
              </a:rPr>
              <a:t>My</a:t>
            </a:r>
            <a:r>
              <a:rPr lang="de-DE" sz="1900" dirty="0" smtClean="0">
                <a:solidFill>
                  <a:schemeClr val="tx1"/>
                </a:solidFill>
              </a:rPr>
              <a:t> personal </a:t>
            </a:r>
            <a:r>
              <a:rPr lang="de-DE" sz="1900" dirty="0" err="1" smtClean="0">
                <a:solidFill>
                  <a:schemeClr val="tx1"/>
                </a:solidFill>
              </a:rPr>
              <a:t>idea</a:t>
            </a:r>
            <a:r>
              <a:rPr lang="de-DE" sz="1900" dirty="0" smtClean="0">
                <a:solidFill>
                  <a:schemeClr val="tx1"/>
                </a:solidFill>
              </a:rPr>
              <a:t>: </a:t>
            </a:r>
            <a:r>
              <a:rPr lang="de-DE" sz="1900" dirty="0" err="1" smtClean="0">
                <a:solidFill>
                  <a:schemeClr val="tx1"/>
                </a:solidFill>
              </a:rPr>
              <a:t>for</a:t>
            </a:r>
            <a:r>
              <a:rPr lang="de-DE" sz="1900" dirty="0" smtClean="0">
                <a:solidFill>
                  <a:schemeClr val="tx1"/>
                </a:solidFill>
              </a:rPr>
              <a:t> LE </a:t>
            </a:r>
            <a:r>
              <a:rPr lang="de-DE" sz="1900" dirty="0" err="1" smtClean="0">
                <a:solidFill>
                  <a:schemeClr val="tx1"/>
                </a:solidFill>
              </a:rPr>
              <a:t>and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eBT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sources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use</a:t>
            </a:r>
            <a:r>
              <a:rPr lang="de-DE" sz="1900" dirty="0" smtClean="0">
                <a:solidFill>
                  <a:schemeClr val="tx1"/>
                </a:solidFill>
              </a:rPr>
              <a:t> of </a:t>
            </a:r>
            <a:r>
              <a:rPr lang="de-DE" sz="1900" dirty="0" err="1" smtClean="0">
                <a:solidFill>
                  <a:schemeClr val="tx1"/>
                </a:solidFill>
              </a:rPr>
              <a:t>similar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formalism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as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developed</a:t>
            </a:r>
            <a:r>
              <a:rPr lang="de-DE" sz="1900" dirty="0" smtClean="0">
                <a:solidFill>
                  <a:schemeClr val="tx1"/>
                </a:solidFill>
              </a:rPr>
              <a:t> in DIN 6803-3 </a:t>
            </a:r>
            <a:r>
              <a:rPr lang="de-DE" sz="1900" dirty="0" err="1" smtClean="0">
                <a:solidFill>
                  <a:schemeClr val="tx1"/>
                </a:solidFill>
              </a:rPr>
              <a:t>for</a:t>
            </a:r>
            <a:r>
              <a:rPr lang="de-DE" sz="1900" dirty="0" smtClean="0">
                <a:solidFill>
                  <a:schemeClr val="tx1"/>
                </a:solidFill>
              </a:rPr>
              <a:t> HE </a:t>
            </a:r>
            <a:r>
              <a:rPr lang="de-DE" sz="1900" dirty="0" err="1" smtClean="0">
                <a:solidFill>
                  <a:schemeClr val="tx1"/>
                </a:solidFill>
              </a:rPr>
              <a:t>sources</a:t>
            </a:r>
            <a:r>
              <a:rPr lang="de-DE" sz="1900" dirty="0" smtClean="0">
                <a:solidFill>
                  <a:schemeClr val="tx1"/>
                </a:solidFill>
              </a:rPr>
              <a:t>, </a:t>
            </a:r>
            <a:r>
              <a:rPr lang="de-DE" sz="1900" dirty="0" err="1" smtClean="0">
                <a:solidFill>
                  <a:schemeClr val="tx1"/>
                </a:solidFill>
              </a:rPr>
              <a:t>similar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calculations</a:t>
            </a:r>
            <a:r>
              <a:rPr lang="de-DE" sz="1900" dirty="0" smtClean="0">
                <a:solidFill>
                  <a:schemeClr val="tx1"/>
                </a:solidFill>
              </a:rPr>
              <a:t> of </a:t>
            </a:r>
            <a:r>
              <a:rPr lang="de-DE" sz="1900" dirty="0" err="1" smtClean="0">
                <a:solidFill>
                  <a:schemeClr val="tx1"/>
                </a:solidFill>
              </a:rPr>
              <a:t>correction</a:t>
            </a:r>
            <a:r>
              <a:rPr lang="de-DE" sz="1900" dirty="0" smtClean="0">
                <a:solidFill>
                  <a:schemeClr val="tx1"/>
                </a:solidFill>
              </a:rPr>
              <a:t> </a:t>
            </a:r>
            <a:r>
              <a:rPr lang="de-DE" sz="1900" dirty="0" err="1" smtClean="0">
                <a:solidFill>
                  <a:schemeClr val="tx1"/>
                </a:solidFill>
              </a:rPr>
              <a:t>factors</a:t>
            </a:r>
            <a:r>
              <a:rPr lang="de-DE" sz="1900" dirty="0" smtClean="0">
                <a:solidFill>
                  <a:schemeClr val="tx1"/>
                </a:solidFill>
              </a:rPr>
              <a:t>.</a:t>
            </a:r>
            <a:endParaRPr lang="de-DE" sz="19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17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5394098" y="1485568"/>
            <a:ext cx="1767830" cy="1571451"/>
            <a:chOff x="706848" y="3371247"/>
            <a:chExt cx="1767830" cy="1728596"/>
          </a:xfrm>
        </p:grpSpPr>
        <p:grpSp>
          <p:nvGrpSpPr>
            <p:cNvPr id="8" name="Gruppieren 7"/>
            <p:cNvGrpSpPr/>
            <p:nvPr/>
          </p:nvGrpSpPr>
          <p:grpSpPr>
            <a:xfrm>
              <a:off x="1403648" y="3371247"/>
              <a:ext cx="1071030" cy="1728596"/>
              <a:chOff x="3110181" y="3657749"/>
              <a:chExt cx="741739" cy="1571451"/>
            </a:xfrm>
            <a:solidFill>
              <a:schemeClr val="bg1">
                <a:lumMod val="95000"/>
              </a:schemeClr>
            </a:solidFill>
          </p:grpSpPr>
          <p:sp>
            <p:nvSpPr>
              <p:cNvPr id="31" name="Rechteck 30"/>
              <p:cNvSpPr/>
              <p:nvPr/>
            </p:nvSpPr>
            <p:spPr>
              <a:xfrm>
                <a:off x="3110181" y="3657749"/>
                <a:ext cx="741739" cy="1571451"/>
              </a:xfrm>
              <a:prstGeom prst="rect">
                <a:avLst/>
              </a:prstGeom>
              <a:solidFill>
                <a:schemeClr val="bg2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3116788" y="4141426"/>
                <a:ext cx="287528" cy="69650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3127955" y="4166862"/>
                <a:ext cx="216024" cy="63318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9" name="Gerade Verbindung 8"/>
            <p:cNvCxnSpPr/>
            <p:nvPr/>
          </p:nvCxnSpPr>
          <p:spPr>
            <a:xfrm>
              <a:off x="707854" y="4086326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707854" y="3514890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>
              <a:off x="707854" y="3586319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707854" y="3657749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707854" y="3729179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707854" y="3800608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>
              <a:off x="707854" y="3872038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707854" y="3943467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>
              <a:off x="707854" y="4014897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707854" y="4157756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706848" y="4235545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707854" y="4300615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707854" y="4372045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707854" y="4443474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707854" y="4514904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707854" y="4586334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707854" y="4657763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707854" y="4729193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707854" y="4800622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>
              <a:off x="707854" y="4872052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>
              <a:off x="707854" y="4943481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/>
          </p:nvCxnSpPr>
          <p:spPr>
            <a:xfrm>
              <a:off x="707854" y="5014911"/>
              <a:ext cx="137714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/>
          <p:cNvGrpSpPr/>
          <p:nvPr/>
        </p:nvGrpSpPr>
        <p:grpSpPr>
          <a:xfrm>
            <a:off x="5385887" y="3315993"/>
            <a:ext cx="2016226" cy="2081819"/>
            <a:chOff x="2627782" y="3371248"/>
            <a:chExt cx="2016226" cy="2290000"/>
          </a:xfrm>
        </p:grpSpPr>
        <p:grpSp>
          <p:nvGrpSpPr>
            <p:cNvPr id="55" name="Gruppieren 54"/>
            <p:cNvGrpSpPr/>
            <p:nvPr/>
          </p:nvGrpSpPr>
          <p:grpSpPr>
            <a:xfrm>
              <a:off x="2627782" y="3371248"/>
              <a:ext cx="2016225" cy="2217992"/>
              <a:chOff x="2565851" y="3428771"/>
              <a:chExt cx="1286069" cy="1800429"/>
            </a:xfrm>
            <a:solidFill>
              <a:schemeClr val="bg1">
                <a:lumMod val="95000"/>
              </a:schemeClr>
            </a:solidFill>
          </p:grpSpPr>
          <p:sp>
            <p:nvSpPr>
              <p:cNvPr id="74" name="Rechteck 73"/>
              <p:cNvSpPr/>
              <p:nvPr/>
            </p:nvSpPr>
            <p:spPr>
              <a:xfrm>
                <a:off x="2565851" y="3428771"/>
                <a:ext cx="1286069" cy="1800429"/>
              </a:xfrm>
              <a:prstGeom prst="rect">
                <a:avLst/>
              </a:prstGeom>
              <a:solidFill>
                <a:schemeClr val="bg2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Rechteck 74"/>
              <p:cNvSpPr/>
              <p:nvPr/>
            </p:nvSpPr>
            <p:spPr>
              <a:xfrm>
                <a:off x="3116788" y="4001715"/>
                <a:ext cx="287528" cy="69650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Rechteck 75"/>
              <p:cNvSpPr/>
              <p:nvPr/>
            </p:nvSpPr>
            <p:spPr>
              <a:xfrm>
                <a:off x="3127955" y="4027150"/>
                <a:ext cx="216024" cy="63318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6" name="Rechteck 55"/>
            <p:cNvSpPr/>
            <p:nvPr/>
          </p:nvSpPr>
          <p:spPr>
            <a:xfrm>
              <a:off x="3429847" y="4010453"/>
              <a:ext cx="576065" cy="990000"/>
            </a:xfrm>
            <a:prstGeom prst="rect">
              <a:avLst/>
            </a:prstGeom>
            <a:no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7" name="Picture 23" descr="Hdrquel-s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4" t="22478" r="53864" b="9082"/>
            <a:stretch>
              <a:fillRect/>
            </a:stretch>
          </p:blipFill>
          <p:spPr bwMode="auto">
            <a:xfrm>
              <a:off x="2833120" y="4320705"/>
              <a:ext cx="91082" cy="55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Gerade Verbindung 57"/>
            <p:cNvCxnSpPr/>
            <p:nvPr/>
          </p:nvCxnSpPr>
          <p:spPr>
            <a:xfrm>
              <a:off x="2883664" y="4513748"/>
              <a:ext cx="172148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 flipV="1">
              <a:off x="2883374" y="4344998"/>
              <a:ext cx="1648772" cy="16535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 flipV="1">
              <a:off x="2876981" y="4176248"/>
              <a:ext cx="1655165" cy="33761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/>
          </p:nvCxnSpPr>
          <p:spPr>
            <a:xfrm flipV="1">
              <a:off x="2876981" y="4007498"/>
              <a:ext cx="1576391" cy="50636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 flipV="1">
              <a:off x="2889434" y="3804998"/>
              <a:ext cx="1505252" cy="70898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>
              <a:off x="2922522" y="4513981"/>
              <a:ext cx="1721486" cy="16851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>
            <a:xfrm>
              <a:off x="2894475" y="4514097"/>
              <a:ext cx="1637671" cy="321259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2922522" y="4514097"/>
              <a:ext cx="1530850" cy="50590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>
              <a:off x="2922522" y="4514097"/>
              <a:ext cx="1397723" cy="642517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2894475" y="4514097"/>
              <a:ext cx="1351331" cy="85680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 flipV="1">
              <a:off x="2894475" y="3703748"/>
              <a:ext cx="1351331" cy="8066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>
              <a:off x="2889434" y="4510348"/>
              <a:ext cx="1175839" cy="1003414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 flipV="1">
              <a:off x="2883664" y="3636248"/>
              <a:ext cx="1181608" cy="87796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>
              <a:off x="2894475" y="4510348"/>
              <a:ext cx="979129" cy="11509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>
            <a:xfrm flipV="1">
              <a:off x="2883664" y="3568748"/>
              <a:ext cx="989939" cy="9416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 flipV="1">
              <a:off x="2889434" y="3501248"/>
              <a:ext cx="731950" cy="1009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7"/>
    </mc:Choice>
    <mc:Fallback xmlns="">
      <p:transition spd="slow" advTm="10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12" x="3414713" y="4586288"/>
          <p14:tracePt t="10518" x="3422650" y="4586288"/>
          <p14:tracePt t="10534" x="3429000" y="4586288"/>
          <p14:tracePt t="10536" x="3443288" y="4586288"/>
          <p14:tracePt t="10551" x="3471863" y="4579938"/>
          <p14:tracePt t="10569" x="3500438" y="4565650"/>
          <p14:tracePt t="10584" x="3529013" y="4551363"/>
          <p14:tracePt t="10584" x="3543300" y="4543425"/>
          <p14:tracePt t="10616" x="3557588" y="4543425"/>
          <p14:tracePt t="10617" x="3565525" y="4537075"/>
          <p14:tracePt t="10617" x="3571875" y="4529138"/>
          <p14:tracePt t="10634" x="3579813" y="4522788"/>
          <p14:tracePt t="10650" x="3594100" y="4494213"/>
          <p14:tracePt t="10666" x="3614738" y="4451350"/>
          <p14:tracePt t="10683" x="3629025" y="4394200"/>
          <p14:tracePt t="10700" x="3643313" y="4337050"/>
          <p14:tracePt t="10718" x="3665538" y="4286250"/>
          <p14:tracePt t="10718" x="3665538" y="4257675"/>
          <p14:tracePt t="10739" x="3671888" y="4229100"/>
          <p14:tracePt t="10752" x="3686175" y="4194175"/>
          <p14:tracePt t="10752" x="3686175" y="4165600"/>
          <p14:tracePt t="10769" x="3686175" y="4122738"/>
          <p14:tracePt t="10785" x="3686175" y="4057650"/>
          <p14:tracePt t="10800" x="3686175" y="4008438"/>
          <p14:tracePt t="10817" x="3686175" y="3971925"/>
          <p14:tracePt t="10833" x="3686175" y="3937000"/>
          <p14:tracePt t="10849" x="3694113" y="3879850"/>
          <p14:tracePt t="10866" x="3708400" y="3800475"/>
          <p14:tracePt t="10882" x="3729038" y="3694113"/>
          <p14:tracePt t="10901" x="3765550" y="3614738"/>
          <p14:tracePt t="10916" x="3814763" y="3514725"/>
          <p14:tracePt t="10933" x="3914775" y="3422650"/>
          <p14:tracePt t="10950" x="4057650" y="3336925"/>
          <p14:tracePt t="10968" x="4300538" y="3222625"/>
          <p14:tracePt t="10983" x="4579938" y="3086100"/>
          <p14:tracePt t="11000" x="5008563" y="2886075"/>
          <p14:tracePt t="11019" x="5222875" y="2822575"/>
          <p14:tracePt t="11035" x="5357813" y="2771775"/>
          <p14:tracePt t="11051" x="5443538" y="2722563"/>
          <p14:tracePt t="11067" x="5500688" y="2686050"/>
          <p14:tracePt t="11084" x="5543550" y="2643188"/>
          <p14:tracePt t="11099" x="5629275" y="2579688"/>
          <p14:tracePt t="11099" x="5686425" y="2522538"/>
          <p14:tracePt t="11119" x="5751513" y="2465388"/>
          <p14:tracePt t="11133" x="5943600" y="2293938"/>
          <p14:tracePt t="11151" x="6057900" y="2179638"/>
          <p14:tracePt t="11166" x="6165850" y="2051050"/>
          <p14:tracePt t="11186" x="6251575" y="1922463"/>
          <p14:tracePt t="11200" x="6315075" y="1779588"/>
          <p14:tracePt t="11218" x="6357938" y="1657350"/>
          <p14:tracePt t="11233" x="6372225" y="1543050"/>
          <p14:tracePt t="11233" x="6380163" y="1493838"/>
          <p14:tracePt t="11252" x="6380163" y="1450975"/>
          <p14:tracePt t="11267" x="6372225" y="1343025"/>
          <p14:tracePt t="11285" x="6365875" y="1308100"/>
          <p14:tracePt t="11300" x="6351588" y="1285875"/>
          <p14:tracePt t="11426" x="6329363" y="1293813"/>
          <p14:tracePt t="11432" x="6294438" y="1308100"/>
          <p14:tracePt t="11435" x="6200775" y="1357313"/>
          <p14:tracePt t="11435" x="6151563" y="1379538"/>
          <p14:tracePt t="11455" x="6094413" y="1393825"/>
          <p14:tracePt t="11467" x="5986463" y="1450975"/>
          <p14:tracePt t="11467" x="5937250" y="1485900"/>
          <p14:tracePt t="11488" x="5894388" y="1514475"/>
          <p14:tracePt t="11501" x="5780088" y="1628775"/>
          <p14:tracePt t="11520" x="5700713" y="1714500"/>
          <p14:tracePt t="11535" x="5651500" y="1793875"/>
          <p14:tracePt t="11552" x="5608638" y="1879600"/>
          <p14:tracePt t="11568" x="5572125" y="1979613"/>
          <p14:tracePt t="11586" x="5529263" y="2079625"/>
          <p14:tracePt t="11601" x="5494338" y="2185988"/>
          <p14:tracePt t="11601" x="5486400" y="2236788"/>
          <p14:tracePt t="11618" x="5472113" y="2343150"/>
          <p14:tracePt t="11634" x="5465763" y="2451100"/>
          <p14:tracePt t="11650" x="5465763" y="2571750"/>
          <p14:tracePt t="11666" x="5480050" y="2700338"/>
          <p14:tracePt t="11683" x="5494338" y="2808288"/>
          <p14:tracePt t="11701" x="5537200" y="2922588"/>
          <p14:tracePt t="11718" x="5580063" y="3022600"/>
          <p14:tracePt t="11734" x="5614988" y="3100388"/>
          <p14:tracePt t="11751" x="5657850" y="3165475"/>
          <p14:tracePt t="11766" x="5743575" y="3228975"/>
          <p14:tracePt t="11784" x="5786438" y="3265488"/>
          <p14:tracePt t="11800" x="5837238" y="3279775"/>
          <p14:tracePt t="11821" x="5886450" y="3279775"/>
          <p14:tracePt t="11835" x="6000750" y="3279775"/>
          <p14:tracePt t="11851" x="6172200" y="3279775"/>
          <p14:tracePt t="11866" x="6557963" y="3257550"/>
          <p14:tracePt t="11884" x="6808788" y="3208338"/>
          <p14:tracePt t="11900" x="7029450" y="3165475"/>
          <p14:tracePt t="11919" x="7180263" y="3122613"/>
          <p14:tracePt t="11933" x="7308850" y="3057525"/>
          <p14:tracePt t="11950" x="7394575" y="2986088"/>
          <p14:tracePt t="11966" x="7437438" y="2900363"/>
          <p14:tracePt t="11985" x="7458075" y="2800350"/>
          <p14:tracePt t="12000" x="7458075" y="2700338"/>
          <p14:tracePt t="12000" x="7458075" y="2636838"/>
          <p14:tracePt t="12018" x="7443788" y="2579688"/>
          <p14:tracePt t="12032" x="7372350" y="2365375"/>
          <p14:tracePt t="12050" x="7294563" y="2236788"/>
          <p14:tracePt t="12066" x="7186613" y="2114550"/>
          <p14:tracePt t="12083" x="7080250" y="2014538"/>
          <p14:tracePt t="12083" x="7037388" y="1979613"/>
          <p14:tracePt t="12104" x="7000875" y="1951038"/>
          <p14:tracePt t="12117" x="6886575" y="1908175"/>
          <p14:tracePt t="12138" x="6843713" y="1893888"/>
          <p14:tracePt t="12151" x="6823075" y="1879600"/>
          <p14:tracePt t="12306" x="0" y="0"/>
        </p14:tracePtLst>
        <p14:tracePtLst>
          <p14:tracePt t="21517" x="2214563" y="1314450"/>
          <p14:tracePt t="21961" x="2222500" y="1314450"/>
          <p14:tracePt t="21971" x="2228850" y="1314450"/>
          <p14:tracePt t="21979" x="2236788" y="1314450"/>
          <p14:tracePt t="21981" x="2251075" y="1314450"/>
          <p14:tracePt t="21987" x="2279650" y="1300163"/>
          <p14:tracePt t="22002" x="2308225" y="1293813"/>
          <p14:tracePt t="22002" x="2328863" y="1285875"/>
          <p14:tracePt t="22025" x="2351088" y="1285875"/>
          <p14:tracePt t="22040" x="2357438" y="1279525"/>
          <p14:tracePt t="22057" x="2379663" y="1265238"/>
          <p14:tracePt t="22071" x="2408238" y="1236663"/>
          <p14:tracePt t="22090" x="2436813" y="1208088"/>
          <p14:tracePt t="22105" x="2465388" y="1179513"/>
          <p14:tracePt t="22124" x="2486025" y="1150938"/>
          <p14:tracePt t="22138" x="2500313" y="1122363"/>
          <p14:tracePt t="22138" x="2500313" y="1108075"/>
          <p14:tracePt t="22159" x="2500313" y="1093788"/>
          <p14:tracePt t="22170" x="2508250" y="1093788"/>
          <p14:tracePt t="22406" x="2514600" y="1093788"/>
          <p14:tracePt t="22406" x="2551113" y="1150938"/>
          <p14:tracePt t="22417" x="2593975" y="1214438"/>
          <p14:tracePt t="22429" x="2643188" y="1293813"/>
          <p14:tracePt t="22437" x="2814638" y="1543050"/>
          <p14:tracePt t="22455" x="2900363" y="1665288"/>
          <p14:tracePt t="22471" x="2943225" y="1751013"/>
          <p14:tracePt t="22488" x="2986088" y="1822450"/>
          <p14:tracePt t="22504" x="3022600" y="1914525"/>
          <p14:tracePt t="22504" x="3043238" y="1951038"/>
          <p14:tracePt t="22525" x="3071813" y="2008188"/>
          <p14:tracePt t="22538" x="3136900" y="2136775"/>
          <p14:tracePt t="22538" x="3165475" y="2200275"/>
          <p14:tracePt t="22558" x="3222625" y="2336800"/>
          <p14:tracePt t="22572" x="3279775" y="2451100"/>
          <p14:tracePt t="22587" x="3322638" y="2557463"/>
          <p14:tracePt t="22602" x="3371850" y="2679700"/>
          <p14:tracePt t="22621" x="3465513" y="2808288"/>
          <p14:tracePt t="22637" x="3571875" y="2928938"/>
          <p14:tracePt t="22655" x="3679825" y="3057525"/>
          <p14:tracePt t="22669" x="3771900" y="3171825"/>
          <p14:tracePt t="22687" x="3908425" y="3328988"/>
          <p14:tracePt t="22703" x="4014788" y="3408363"/>
          <p14:tracePt t="22721" x="4137025" y="3494088"/>
          <p14:tracePt t="22737" x="4279900" y="3571875"/>
          <p14:tracePt t="22754" x="4408488" y="3629025"/>
          <p14:tracePt t="22770" x="4522788" y="3665538"/>
          <p14:tracePt t="22788" x="4643438" y="3714750"/>
          <p14:tracePt t="22803" x="4786313" y="3757613"/>
          <p14:tracePt t="22803" x="4865688" y="3779838"/>
          <p14:tracePt t="22822" x="4943475" y="3800475"/>
          <p14:tracePt t="22836" x="5165725" y="3857625"/>
          <p14:tracePt t="22855" x="5329238" y="3886200"/>
          <p14:tracePt t="22869" x="5480050" y="3900488"/>
          <p14:tracePt t="22886" x="5572125" y="3908425"/>
          <p14:tracePt t="22902" x="5608638" y="3908425"/>
          <p14:tracePt t="22920" x="5629275" y="3908425"/>
          <p14:tracePt t="23019" x="5637213" y="3908425"/>
          <p14:tracePt t="23027" x="5686425" y="3900488"/>
          <p14:tracePt t="23033" x="5815013" y="3886200"/>
          <p14:tracePt t="23033" x="5894388" y="3879850"/>
          <p14:tracePt t="23055" x="5965825" y="3871913"/>
          <p14:tracePt t="23057" x="6115050" y="3865563"/>
          <p14:tracePt t="23072" x="6172200" y="3857625"/>
          <p14:tracePt t="23072" x="6237288" y="3857625"/>
          <p14:tracePt t="23087" x="6308725" y="3843338"/>
          <p14:tracePt t="23103" x="6315075" y="3836988"/>
          <p14:tracePt t="23119" x="6315075" y="3822700"/>
          <p14:tracePt t="23136" x="6294438" y="3722688"/>
          <p14:tracePt t="23152" x="6223000" y="3586163"/>
          <p14:tracePt t="23170" x="6115050" y="3457575"/>
          <p14:tracePt t="23186" x="6022975" y="3343275"/>
          <p14:tracePt t="23204" x="5980113" y="3308350"/>
          <p14:tracePt t="23221" x="5943600" y="3279775"/>
          <p14:tracePt t="23239" x="5929313" y="3271838"/>
          <p14:tracePt t="23329" x="5886450" y="3300413"/>
          <p14:tracePt t="23335" x="5765800" y="3400425"/>
          <p14:tracePt t="23355" x="5708650" y="3443288"/>
          <p14:tracePt t="23370" x="5580063" y="3551238"/>
          <p14:tracePt t="23373" x="5480050" y="3651250"/>
          <p14:tracePt t="23386" x="5400675" y="3736975"/>
          <p14:tracePt t="23386" x="5380038" y="3794125"/>
          <p14:tracePt t="23407" x="5357813" y="3843338"/>
          <p14:tracePt t="23420" x="5351463" y="3957638"/>
          <p14:tracePt t="23420" x="5351463" y="4008438"/>
          <p14:tracePt t="23440" x="5365750" y="4129088"/>
          <p14:tracePt t="23456" x="5394325" y="4251325"/>
          <p14:tracePt t="23471" x="5443538" y="4386263"/>
          <p14:tracePt t="23488" x="5514975" y="4514850"/>
          <p14:tracePt t="23506" x="5600700" y="4622800"/>
          <p14:tracePt t="23520" x="5729288" y="4729163"/>
          <p14:tracePt t="23537" x="5843588" y="4808538"/>
          <p14:tracePt t="23552" x="5980113" y="4872038"/>
          <p14:tracePt t="23569" x="6137275" y="4914900"/>
          <p14:tracePt t="23585" x="6351588" y="4929188"/>
          <p14:tracePt t="23604" x="6494463" y="4922838"/>
          <p14:tracePt t="23620" x="6615113" y="4894263"/>
          <p14:tracePt t="23620" x="6680200" y="4872038"/>
          <p14:tracePt t="23654" x="6737350" y="4843463"/>
          <p14:tracePt t="23655" x="6829425" y="4757738"/>
          <p14:tracePt t="23671" x="6929438" y="4543425"/>
          <p14:tracePt t="23690" x="6965950" y="4343400"/>
          <p14:tracePt t="23704" x="6972300" y="4157663"/>
          <p14:tracePt t="23719" x="6980238" y="3971925"/>
          <p14:tracePt t="23737" x="6943725" y="3808413"/>
          <p14:tracePt t="23752" x="6808788" y="3622675"/>
          <p14:tracePt t="23770" x="6529388" y="3429000"/>
          <p14:tracePt t="23788" x="6351588" y="3314700"/>
          <p14:tracePt t="23804" x="6223000" y="3265488"/>
          <p14:tracePt t="23804" x="6157913" y="3257550"/>
          <p14:tracePt t="23821" x="6080125" y="3251200"/>
          <p14:tracePt t="23836" x="5857875" y="3308350"/>
          <p14:tracePt t="23853" x="5686425" y="3414713"/>
          <p14:tracePt t="23870" x="5443538" y="3643313"/>
          <p14:tracePt t="23886" x="5243513" y="3908425"/>
          <p14:tracePt t="23903" x="5129213" y="4157663"/>
          <p14:tracePt t="23921" x="5086350" y="4357688"/>
          <p14:tracePt t="23921" x="5080000" y="4429125"/>
          <p14:tracePt t="23939" x="5086350" y="4508500"/>
          <p14:tracePt t="23953" x="5180013" y="4657725"/>
          <p14:tracePt t="23972" x="5257800" y="4700588"/>
          <p14:tracePt t="23987" x="5357813" y="4729163"/>
          <p14:tracePt t="24003" x="5457825" y="4737100"/>
          <p14:tracePt t="24019" x="5557838" y="4708525"/>
          <p14:tracePt t="24037" x="5672138" y="4657725"/>
          <p14:tracePt t="24052" x="5757863" y="4600575"/>
          <p14:tracePt t="24052" x="5780088" y="4586288"/>
          <p14:tracePt t="24072" x="5794375" y="4572000"/>
          <p14:tracePt t="24086" x="5808663" y="4557713"/>
          <p14:tracePt t="24104" x="5808663" y="4551363"/>
          <p14:tracePt t="24119" x="5808663" y="4508500"/>
          <p14:tracePt t="24119" x="0" y="0"/>
        </p14:tracePtLst>
        <p14:tracePtLst>
          <p14:tracePt t="26513" x="4665663" y="4779963"/>
          <p14:tracePt t="27044" x="0" y="0"/>
        </p14:tracePtLst>
        <p14:tracePtLst>
          <p14:tracePt t="45832" x="4508500" y="4779963"/>
          <p14:tracePt t="45866" x="4508500" y="4772025"/>
          <p14:tracePt t="45937" x="4500563" y="4772025"/>
          <p14:tracePt t="45976" x="4494213" y="4765675"/>
          <p14:tracePt t="45983" x="4486275" y="4751388"/>
          <p14:tracePt t="45983" x="4465638" y="4737100"/>
          <p14:tracePt t="45992" x="4451350" y="4722813"/>
          <p14:tracePt t="46006" x="4437063" y="4714875"/>
          <p14:tracePt t="46007" x="4408488" y="4694238"/>
          <p14:tracePt t="46022" x="4379913" y="4686300"/>
          <p14:tracePt t="46040" x="4365625" y="4672013"/>
          <p14:tracePt t="46055" x="4351338" y="4665663"/>
          <p14:tracePt t="46055" x="4343400" y="4665663"/>
          <p14:tracePt t="46091" x="4300538" y="4651375"/>
          <p14:tracePt t="46096" x="4243388" y="4643438"/>
          <p14:tracePt t="46109" x="4122738" y="4614863"/>
          <p14:tracePt t="46127" x="3937000" y="4586288"/>
          <p14:tracePt t="46140" x="3586163" y="4522788"/>
          <p14:tracePt t="46140" x="3386138" y="4500563"/>
          <p14:tracePt t="46164" x="3186113" y="4479925"/>
          <p14:tracePt t="46174" x="2828925" y="4465638"/>
          <p14:tracePt t="46174" x="2679700" y="4437063"/>
          <p14:tracePt t="46196" x="2536825" y="4422775"/>
          <p14:tracePt t="46207" x="2286000" y="4414838"/>
          <p14:tracePt t="46207" x="2179638" y="4414838"/>
          <p14:tracePt t="46229" x="2085975" y="4414838"/>
          <p14:tracePt t="46240" x="1843088" y="4414838"/>
          <p14:tracePt t="46263" x="1679575" y="4414838"/>
          <p14:tracePt t="46274" x="1528763" y="4437063"/>
          <p14:tracePt t="46291" x="1385888" y="4479925"/>
          <p14:tracePt t="46306" x="1228725" y="4522788"/>
          <p14:tracePt t="46323" x="1079500" y="4551363"/>
          <p14:tracePt t="46339" x="928688" y="4572000"/>
          <p14:tracePt t="46355" x="736600" y="4622800"/>
          <p14:tracePt t="46375" x="650875" y="4657725"/>
          <p14:tracePt t="46392" x="614363" y="4686300"/>
          <p14:tracePt t="46409" x="579438" y="4729163"/>
          <p14:tracePt t="46425" x="565150" y="4765675"/>
          <p14:tracePt t="46443" x="550863" y="4800600"/>
          <p14:tracePt t="46443" x="542925" y="4829175"/>
          <p14:tracePt t="46460" x="542925" y="4865688"/>
          <p14:tracePt t="46473" x="542925" y="4979988"/>
          <p14:tracePt t="46494" x="571500" y="5057775"/>
          <p14:tracePt t="46507" x="614363" y="5137150"/>
          <p14:tracePt t="46525" x="665163" y="5208588"/>
          <p14:tracePt t="46541" x="750888" y="5272088"/>
          <p14:tracePt t="46558" x="893763" y="5380038"/>
          <p14:tracePt t="46573" x="1250950" y="5537200"/>
          <p14:tracePt t="46595" x="1565275" y="5622925"/>
          <p14:tracePt t="46609" x="1936750" y="5686425"/>
          <p14:tracePt t="46625" x="2300288" y="5737225"/>
          <p14:tracePt t="46640" x="2671763" y="5757863"/>
          <p14:tracePt t="46661" x="3028950" y="5765800"/>
          <p14:tracePt t="46674" x="3379788" y="5751513"/>
          <p14:tracePt t="46692" x="3643313" y="5751513"/>
          <p14:tracePt t="46707" x="3836988" y="5751513"/>
          <p14:tracePt t="46707" x="3922713" y="5751513"/>
          <p14:tracePt t="46726" x="4014788" y="5751513"/>
          <p14:tracePt t="46740" x="4257675" y="5751513"/>
          <p14:tracePt t="46757" x="4414838" y="5743575"/>
          <p14:tracePt t="46773" x="4594225" y="5715000"/>
          <p14:tracePt t="46789" x="4794250" y="5680075"/>
          <p14:tracePt t="46805" x="4957763" y="5651500"/>
          <p14:tracePt t="46805" x="5043488" y="5629275"/>
          <p14:tracePt t="46828" x="5122863" y="5608638"/>
          <p14:tracePt t="46840" x="5265738" y="5551488"/>
          <p14:tracePt t="46860" x="5308600" y="5522913"/>
          <p14:tracePt t="46874" x="5314950" y="5494338"/>
          <p14:tracePt t="46892" x="5322888" y="5465763"/>
          <p14:tracePt t="46909" x="5322888" y="5437188"/>
          <p14:tracePt t="46924" x="5308600" y="5394325"/>
          <p14:tracePt t="46942" x="5272088" y="5337175"/>
          <p14:tracePt t="46958" x="5208588" y="5265738"/>
          <p14:tracePt t="46980" x="5186363" y="5251450"/>
          <p14:tracePt t="46992" x="5100638" y="5194300"/>
          <p14:tracePt t="47009" x="5057775" y="5165725"/>
          <p14:tracePt t="47024" x="5022850" y="5143500"/>
          <p14:tracePt t="4702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3184" y="980728"/>
            <a:ext cx="8363272" cy="53285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de-DE" sz="4000" dirty="0" smtClean="0">
                <a:solidFill>
                  <a:schemeClr val="accent2"/>
                </a:solidFill>
              </a:rPr>
              <a:t>Summary :</a:t>
            </a:r>
          </a:p>
          <a:p>
            <a:pPr marL="0" indent="0" algn="ctr">
              <a:buNone/>
            </a:pPr>
            <a:r>
              <a:rPr lang="de-DE" sz="2800" dirty="0" smtClean="0">
                <a:solidFill>
                  <a:schemeClr val="accent2"/>
                </a:solidFill>
              </a:rPr>
              <a:t>5 </a:t>
            </a:r>
            <a:r>
              <a:rPr lang="de-DE" sz="2800" dirty="0" err="1" smtClean="0">
                <a:solidFill>
                  <a:schemeClr val="accent2"/>
                </a:solidFill>
              </a:rPr>
              <a:t>new</a:t>
            </a:r>
            <a:r>
              <a:rPr lang="de-DE" sz="2800" dirty="0" smtClean="0">
                <a:solidFill>
                  <a:schemeClr val="accent2"/>
                </a:solidFill>
              </a:rPr>
              <a:t> DIN Standards on </a:t>
            </a:r>
            <a:r>
              <a:rPr lang="de-DE" sz="2800" dirty="0" err="1" smtClean="0">
                <a:solidFill>
                  <a:schemeClr val="accent2"/>
                </a:solidFill>
              </a:rPr>
              <a:t>Brachytherapy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since</a:t>
            </a:r>
            <a:r>
              <a:rPr lang="de-DE" sz="2800" dirty="0" smtClean="0">
                <a:solidFill>
                  <a:schemeClr val="accent2"/>
                </a:solidFill>
              </a:rPr>
              <a:t> 2019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rgbClr val="C00000"/>
                </a:solidFill>
              </a:rPr>
              <a:t>DIN 6853-2 :  2021-08  </a:t>
            </a:r>
            <a:r>
              <a:rPr lang="de-DE" sz="2400" dirty="0" smtClean="0">
                <a:solidFill>
                  <a:schemeClr val="tx1"/>
                </a:solidFill>
              </a:rPr>
              <a:t>Radiation </a:t>
            </a:r>
            <a:r>
              <a:rPr lang="de-DE" sz="2400" dirty="0" err="1" smtClean="0">
                <a:solidFill>
                  <a:schemeClr val="tx1"/>
                </a:solidFill>
              </a:rPr>
              <a:t>protection</a:t>
            </a:r>
            <a:r>
              <a:rPr lang="de-DE" sz="2400" dirty="0" smtClean="0">
                <a:solidFill>
                  <a:schemeClr val="tx1"/>
                </a:solidFill>
              </a:rPr>
              <a:t>    </a:t>
            </a:r>
            <a:br>
              <a:rPr lang="de-DE" sz="2400" dirty="0" smtClean="0">
                <a:solidFill>
                  <a:schemeClr val="tx1"/>
                </a:solidFill>
              </a:rPr>
            </a:br>
            <a:r>
              <a:rPr lang="de-DE" sz="1400" dirty="0" smtClean="0">
                <a:solidFill>
                  <a:schemeClr val="tx1"/>
                </a:solidFill>
              </a:rPr>
              <a:t>				  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inclusion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de-DE" sz="1600" baseline="30000" dirty="0" smtClean="0">
                <a:solidFill>
                  <a:schemeClr val="bg1">
                    <a:lumMod val="50000"/>
                  </a:schemeClr>
                </a:solidFill>
              </a:rPr>
              <a:t>60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Co</a:t>
            </a:r>
            <a:endParaRPr lang="de-DE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rgbClr val="C00000"/>
                </a:solidFill>
              </a:rPr>
              <a:t>DIN 6853-5 :  2021-08  </a:t>
            </a:r>
            <a:r>
              <a:rPr lang="de-DE" sz="2400" dirty="0" smtClean="0">
                <a:solidFill>
                  <a:schemeClr val="tx1"/>
                </a:solidFill>
              </a:rPr>
              <a:t>Quality Assurance</a:t>
            </a:r>
            <a:br>
              <a:rPr lang="de-DE" sz="2400" dirty="0" smtClean="0">
                <a:solidFill>
                  <a:schemeClr val="tx1"/>
                </a:solidFill>
              </a:rPr>
            </a:br>
            <a:r>
              <a:rPr lang="de-DE" sz="1100" dirty="0" smtClean="0">
                <a:solidFill>
                  <a:schemeClr val="tx1"/>
                </a:solidFill>
              </a:rPr>
              <a:t>	</a:t>
            </a:r>
            <a:r>
              <a:rPr lang="de-DE" sz="1400" dirty="0" smtClean="0">
                <a:solidFill>
                  <a:schemeClr val="tx1"/>
                </a:solidFill>
              </a:rPr>
              <a:t>			   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update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 German </a:t>
            </a:r>
            <a:r>
              <a:rPr lang="de-DE" sz="1400" dirty="0" err="1" smtClean="0">
                <a:solidFill>
                  <a:schemeClr val="bg1">
                    <a:lumMod val="50000"/>
                  </a:schemeClr>
                </a:solidFill>
              </a:rPr>
              <a:t>Strl.Sch.G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. (2017)</a:t>
            </a:r>
            <a:endParaRPr lang="de-DE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rgbClr val="C00000"/>
                </a:solidFill>
              </a:rPr>
              <a:t>DIN 6827-3 : 2021-09   </a:t>
            </a:r>
            <a:r>
              <a:rPr lang="de-DE" sz="2400" dirty="0" smtClean="0">
                <a:solidFill>
                  <a:schemeClr val="tx1"/>
                </a:solidFill>
              </a:rPr>
              <a:t>Recording </a:t>
            </a:r>
            <a:r>
              <a:rPr lang="de-DE" sz="2400" dirty="0" err="1" smtClean="0">
                <a:solidFill>
                  <a:schemeClr val="tx1"/>
                </a:solidFill>
              </a:rPr>
              <a:t>radiation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treatments</a:t>
            </a:r>
            <a:r>
              <a:rPr lang="de-DE" sz="2400" dirty="0" smtClean="0">
                <a:solidFill>
                  <a:schemeClr val="tx1"/>
                </a:solidFill>
              </a:rPr>
              <a:t/>
            </a:r>
            <a:br>
              <a:rPr lang="de-DE" sz="2400" dirty="0" smtClean="0">
                <a:solidFill>
                  <a:schemeClr val="tx1"/>
                </a:solidFill>
              </a:rPr>
            </a:b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1900" dirty="0" smtClean="0">
                <a:solidFill>
                  <a:schemeClr val="tx1"/>
                </a:solidFill>
              </a:rPr>
              <a:t>		  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adapted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Quality Management System,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report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adverse</a:t>
            </a:r>
            <a:r>
              <a:rPr lang="de-DE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50000"/>
                  </a:schemeClr>
                </a:solidFill>
              </a:rPr>
              <a:t>effects</a:t>
            </a:r>
            <a:endParaRPr lang="de-DE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rgbClr val="C00000"/>
                </a:solidFill>
              </a:rPr>
              <a:t>DIN 6803-1 </a:t>
            </a:r>
            <a:r>
              <a:rPr lang="de-DE" sz="2400" dirty="0" smtClean="0">
                <a:solidFill>
                  <a:srgbClr val="C00000"/>
                </a:solidFill>
              </a:rPr>
              <a:t>: 2019-05 </a:t>
            </a:r>
            <a:r>
              <a:rPr lang="de-DE" sz="2400" dirty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smtClean="0">
                <a:solidFill>
                  <a:schemeClr val="tx1"/>
                </a:solidFill>
              </a:rPr>
              <a:t>Terms </a:t>
            </a:r>
            <a:r>
              <a:rPr lang="de-DE" sz="2400" dirty="0" err="1" smtClean="0">
                <a:solidFill>
                  <a:schemeClr val="tx1"/>
                </a:solidFill>
              </a:rPr>
              <a:t>and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definitions</a:t>
            </a:r>
            <a:r>
              <a:rPr lang="de-DE" sz="2400" dirty="0" smtClean="0">
                <a:solidFill>
                  <a:schemeClr val="tx1"/>
                </a:solidFill>
              </a:rPr>
              <a:t> in </a:t>
            </a:r>
            <a:r>
              <a:rPr lang="de-DE" sz="2400" dirty="0" err="1" smtClean="0">
                <a:solidFill>
                  <a:schemeClr val="tx1"/>
                </a:solidFill>
              </a:rPr>
              <a:t>dosimetry</a:t>
            </a:r>
            <a:endParaRPr lang="de-DE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400" dirty="0" smtClean="0"/>
              <a:t>	</a:t>
            </a:r>
            <a:r>
              <a:rPr lang="de-DE" sz="2400" dirty="0">
                <a:solidFill>
                  <a:srgbClr val="C00000"/>
                </a:solidFill>
              </a:rPr>
              <a:t>DIN 6803-2 </a:t>
            </a:r>
            <a:r>
              <a:rPr lang="de-DE" sz="2400" dirty="0" smtClean="0">
                <a:solidFill>
                  <a:schemeClr val="accent2"/>
                </a:solidFill>
              </a:rPr>
              <a:t>: 2020-12   </a:t>
            </a:r>
            <a:r>
              <a:rPr lang="de-DE" sz="2400" dirty="0" err="1" smtClean="0">
                <a:solidFill>
                  <a:schemeClr val="tx1"/>
                </a:solidFill>
              </a:rPr>
              <a:t>Brachytherapy</a:t>
            </a:r>
            <a:r>
              <a:rPr lang="de-DE" sz="2400" dirty="0" smtClean="0">
                <a:solidFill>
                  <a:schemeClr val="tx1"/>
                </a:solidFill>
              </a:rPr>
              <a:t> dose </a:t>
            </a:r>
            <a:r>
              <a:rPr lang="de-DE" sz="2400" dirty="0" err="1" smtClean="0">
                <a:solidFill>
                  <a:schemeClr val="tx1"/>
                </a:solidFill>
              </a:rPr>
              <a:t>calculation</a:t>
            </a:r>
            <a:r>
              <a:rPr lang="de-DE" sz="2400" dirty="0" smtClean="0">
                <a:solidFill>
                  <a:schemeClr val="tx1"/>
                </a:solidFill>
              </a:rPr>
              <a:t/>
            </a:r>
            <a:br>
              <a:rPr lang="de-DE" sz="2400" dirty="0" smtClean="0">
                <a:solidFill>
                  <a:schemeClr val="tx1"/>
                </a:solidFill>
              </a:rPr>
            </a:br>
            <a:r>
              <a:rPr lang="de-DE" sz="1500" dirty="0" smtClean="0">
                <a:solidFill>
                  <a:schemeClr val="tx1"/>
                </a:solidFill>
              </a:rPr>
              <a:t>				  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TG43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</a:rPr>
              <a:t>standard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</a:rPr>
              <a:t>model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 dose </a:t>
            </a:r>
            <a:r>
              <a:rPr lang="de-DE" sz="1500" dirty="0" err="1" smtClean="0">
                <a:solidFill>
                  <a:schemeClr val="bg1">
                    <a:lumMod val="50000"/>
                  </a:schemeClr>
                </a:solidFill>
              </a:rPr>
              <a:t>calculation</a:t>
            </a:r>
            <a:endParaRPr lang="de-DE" sz="15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accent2"/>
                </a:solidFill>
              </a:rPr>
              <a:t>      </a:t>
            </a:r>
            <a:r>
              <a:rPr lang="de-DE" sz="2800" dirty="0" smtClean="0">
                <a:solidFill>
                  <a:schemeClr val="accent2"/>
                </a:solidFill>
              </a:rPr>
              <a:t>2 </a:t>
            </a:r>
            <a:r>
              <a:rPr lang="de-DE" sz="2800" dirty="0" err="1" smtClean="0">
                <a:solidFill>
                  <a:schemeClr val="accent2"/>
                </a:solidFill>
              </a:rPr>
              <a:t>new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 smtClean="0">
                <a:solidFill>
                  <a:schemeClr val="accent2"/>
                </a:solidFill>
              </a:rPr>
              <a:t>standards</a:t>
            </a:r>
            <a:r>
              <a:rPr lang="de-DE" sz="2800" dirty="0" smtClean="0">
                <a:solidFill>
                  <a:schemeClr val="accent2"/>
                </a:solidFill>
              </a:rPr>
              <a:t> </a:t>
            </a:r>
            <a:r>
              <a:rPr lang="de-DE" sz="2800" dirty="0" err="1">
                <a:solidFill>
                  <a:schemeClr val="accent2"/>
                </a:solidFill>
              </a:rPr>
              <a:t>work</a:t>
            </a:r>
            <a:r>
              <a:rPr lang="de-DE" sz="2800" dirty="0">
                <a:solidFill>
                  <a:schemeClr val="accent2"/>
                </a:solidFill>
              </a:rPr>
              <a:t> </a:t>
            </a:r>
            <a:r>
              <a:rPr lang="de-DE" sz="2800" dirty="0" smtClean="0">
                <a:solidFill>
                  <a:schemeClr val="accent2"/>
                </a:solidFill>
              </a:rPr>
              <a:t>in </a:t>
            </a:r>
            <a:r>
              <a:rPr lang="de-DE" sz="2800" dirty="0" err="1" smtClean="0">
                <a:solidFill>
                  <a:schemeClr val="accent2"/>
                </a:solidFill>
              </a:rPr>
              <a:t>progress</a:t>
            </a:r>
            <a:endParaRPr lang="de-DE" sz="2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rgbClr val="C00000"/>
                </a:solidFill>
              </a:rPr>
              <a:t>DIN 6803-3   </a:t>
            </a:r>
            <a:r>
              <a:rPr lang="de-DE" sz="2400" dirty="0" smtClean="0">
                <a:solidFill>
                  <a:schemeClr val="tx1"/>
                </a:solidFill>
              </a:rPr>
              <a:t>Experimental </a:t>
            </a:r>
            <a:r>
              <a:rPr lang="de-DE" sz="2400" dirty="0" err="1" smtClean="0">
                <a:solidFill>
                  <a:schemeClr val="tx1"/>
                </a:solidFill>
              </a:rPr>
              <a:t>dosimetry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>
                <a:solidFill>
                  <a:schemeClr val="tx1"/>
                </a:solidFill>
              </a:rPr>
              <a:t>of HE </a:t>
            </a:r>
            <a:r>
              <a:rPr lang="de-DE" sz="2400" dirty="0" err="1">
                <a:solidFill>
                  <a:schemeClr val="tx1"/>
                </a:solidFill>
              </a:rPr>
              <a:t>sources</a:t>
            </a:r>
            <a:endParaRPr lang="de-DE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</a:rPr>
              <a:t>	</a:t>
            </a:r>
            <a:r>
              <a:rPr lang="de-DE" sz="2400" dirty="0">
                <a:solidFill>
                  <a:srgbClr val="C00000"/>
                </a:solidFill>
              </a:rPr>
              <a:t>DIN 6803-4   </a:t>
            </a:r>
            <a:r>
              <a:rPr lang="de-DE" sz="2400" dirty="0" err="1" smtClean="0">
                <a:solidFill>
                  <a:schemeClr val="tx1"/>
                </a:solidFill>
              </a:rPr>
              <a:t>Calibration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>
                <a:solidFill>
                  <a:schemeClr val="tx1"/>
                </a:solidFill>
              </a:rPr>
              <a:t>of </a:t>
            </a:r>
            <a:r>
              <a:rPr lang="de-DE" sz="2400" dirty="0" err="1">
                <a:solidFill>
                  <a:schemeClr val="tx1"/>
                </a:solidFill>
              </a:rPr>
              <a:t>eBt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sources</a:t>
            </a:r>
            <a:endParaRPr lang="de-DE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chemeClr val="accent2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18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5"/>
    </mc:Choice>
    <mc:Fallback xmlns="">
      <p:transition spd="slow" advTm="4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>
                <a:solidFill>
                  <a:schemeClr val="tx1"/>
                </a:solidFill>
              </a:rPr>
              <a:t>Disclosures:</a:t>
            </a:r>
          </a:p>
          <a:p>
            <a:r>
              <a:rPr lang="de-DE" sz="2400" dirty="0" smtClean="0">
                <a:solidFill>
                  <a:schemeClr val="tx1"/>
                </a:solidFill>
              </a:rPr>
              <a:t>Member of NAR-AA1:  DIN </a:t>
            </a:r>
            <a:r>
              <a:rPr lang="de-DE" sz="2400" dirty="0" err="1" smtClean="0">
                <a:solidFill>
                  <a:schemeClr val="tx1"/>
                </a:solidFill>
              </a:rPr>
              <a:t>Committee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for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standards</a:t>
            </a:r>
            <a:r>
              <a:rPr lang="de-DE" sz="2400" dirty="0" smtClean="0">
                <a:solidFill>
                  <a:schemeClr val="tx1"/>
                </a:solidFill>
              </a:rPr>
              <a:t> in </a:t>
            </a:r>
            <a:r>
              <a:rPr lang="de-DE" sz="2400" dirty="0" err="1" smtClean="0">
                <a:solidFill>
                  <a:schemeClr val="tx1"/>
                </a:solidFill>
              </a:rPr>
              <a:t>dosimetry</a:t>
            </a:r>
            <a:endParaRPr lang="de-DE" sz="2400" dirty="0" smtClean="0">
              <a:solidFill>
                <a:schemeClr val="tx1"/>
              </a:solidFill>
            </a:endParaRPr>
          </a:p>
          <a:p>
            <a:r>
              <a:rPr lang="de-DE" sz="2400" dirty="0" err="1" smtClean="0">
                <a:solidFill>
                  <a:schemeClr val="tx1"/>
                </a:solidFill>
              </a:rPr>
              <a:t>Chair</a:t>
            </a:r>
            <a:r>
              <a:rPr lang="de-DE" sz="2400" dirty="0" smtClean="0">
                <a:solidFill>
                  <a:schemeClr val="tx1"/>
                </a:solidFill>
              </a:rPr>
              <a:t> of WG DIN 6803-3</a:t>
            </a:r>
          </a:p>
          <a:p>
            <a:r>
              <a:rPr lang="de-DE" sz="2400" dirty="0" err="1" smtClean="0">
                <a:solidFill>
                  <a:schemeClr val="tx1"/>
                </a:solidFill>
              </a:rPr>
              <a:t>No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financial</a:t>
            </a:r>
            <a:r>
              <a:rPr lang="de-DE" sz="2400" dirty="0" smtClean="0">
                <a:solidFill>
                  <a:schemeClr val="tx1"/>
                </a:solidFill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</a:rPr>
              <a:t>conflicts</a:t>
            </a:r>
            <a:r>
              <a:rPr lang="de-DE" sz="2400" dirty="0" smtClean="0">
                <a:solidFill>
                  <a:schemeClr val="tx1"/>
                </a:solidFill>
              </a:rPr>
              <a:t> of </a:t>
            </a:r>
            <a:r>
              <a:rPr lang="de-DE" sz="2400" smtClean="0">
                <a:solidFill>
                  <a:schemeClr val="tx1"/>
                </a:solidFill>
              </a:rPr>
              <a:t>interest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2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699793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0"/>
    </mc:Choice>
    <mc:Fallback xmlns="">
      <p:transition spd="slow" advTm="1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  <a:ln>
            <a:noFill/>
          </a:ln>
        </p:spPr>
        <p:txBody>
          <a:bodyPr/>
          <a:lstStyle/>
          <a:p>
            <a:r>
              <a:rPr lang="de-DE" dirty="0" smtClean="0"/>
              <a:t>DIN 6853-2 :  2021-08</a:t>
            </a:r>
            <a:br>
              <a:rPr lang="de-DE" dirty="0" smtClean="0"/>
            </a:br>
            <a:r>
              <a:rPr lang="de-DE" sz="1200" dirty="0">
                <a:solidFill>
                  <a:schemeClr val="tx1"/>
                </a:solidFill>
              </a:rPr>
              <a:t>Medizinische ferngesteuerte, automatisch betriebene </a:t>
            </a:r>
            <a:r>
              <a:rPr lang="de-DE" sz="1200" dirty="0" err="1">
                <a:solidFill>
                  <a:schemeClr val="tx1"/>
                </a:solidFill>
              </a:rPr>
              <a:t>Afterloading</a:t>
            </a:r>
            <a:r>
              <a:rPr lang="de-DE" sz="1200" dirty="0">
                <a:solidFill>
                  <a:schemeClr val="tx1"/>
                </a:solidFill>
              </a:rPr>
              <a:t>-Anlagen 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Teil 2: Strahlenschutzregeln für die </a:t>
            </a:r>
            <a:r>
              <a:rPr lang="de-DE" sz="1200" dirty="0" smtClean="0">
                <a:solidFill>
                  <a:schemeClr val="tx1"/>
                </a:solidFill>
              </a:rPr>
              <a:t>Errichtung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752528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Medical remote-controlled automatically-driven </a:t>
            </a:r>
            <a:r>
              <a:rPr lang="en-US" sz="1800" dirty="0" err="1"/>
              <a:t>afterloading</a:t>
            </a:r>
            <a:r>
              <a:rPr lang="en-US" sz="1800" dirty="0"/>
              <a:t> systems - Part 2: Radiation protection rules for installation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de-DE" sz="1400" b="0" dirty="0" err="1">
                <a:solidFill>
                  <a:schemeClr val="tx1"/>
                </a:solidFill>
              </a:rPr>
              <a:t>Previous</a:t>
            </a:r>
            <a:r>
              <a:rPr lang="de-DE" sz="1400" b="0" dirty="0">
                <a:solidFill>
                  <a:schemeClr val="tx1"/>
                </a:solidFill>
              </a:rPr>
              <a:t> </a:t>
            </a:r>
            <a:r>
              <a:rPr lang="de-DE" sz="1400" b="0" dirty="0" err="1">
                <a:solidFill>
                  <a:schemeClr val="tx1"/>
                </a:solidFill>
              </a:rPr>
              <a:t>release</a:t>
            </a:r>
            <a:r>
              <a:rPr lang="de-DE" sz="1400" b="0" dirty="0">
                <a:solidFill>
                  <a:schemeClr val="tx1"/>
                </a:solidFill>
              </a:rPr>
              <a:t>: </a:t>
            </a:r>
            <a:r>
              <a:rPr lang="en-US" sz="1200" b="0" dirty="0" smtClean="0">
                <a:solidFill>
                  <a:schemeClr val="tx1"/>
                </a:solidFill>
              </a:rPr>
              <a:t>6853-2:2005-10</a:t>
            </a:r>
            <a:endParaRPr lang="de-DE" sz="12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1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.	Adaptation to the new radiation protection 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law (</a:t>
            </a:r>
            <a:r>
              <a:rPr lang="en-US" sz="1800" dirty="0" err="1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StrlSchG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2017);</a:t>
            </a:r>
            <a:endParaRPr lang="en-US" sz="1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b.	Inclusion of 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transition factors for  Co-60 </a:t>
            </a:r>
            <a:r>
              <a:rPr lang="en-US" sz="1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as 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source material</a:t>
            </a:r>
            <a:endParaRPr lang="en-US" sz="1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c.	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tables of transition factors additional to graphs</a:t>
            </a:r>
            <a:endParaRPr lang="en-US" sz="1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d. </a:t>
            </a:r>
            <a:r>
              <a:rPr lang="en-US" sz="18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	editorial </a:t>
            </a:r>
            <a:r>
              <a:rPr lang="en-US" sz="18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revision</a:t>
            </a:r>
            <a:endParaRPr lang="de-DE" sz="18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3</a:t>
            </a:fld>
            <a:endParaRPr lang="de-DE" dirty="0"/>
          </a:p>
        </p:txBody>
      </p:sp>
      <p:pic>
        <p:nvPicPr>
          <p:cNvPr id="6" name="Grafik 5" descr="Bil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45959"/>
            <a:ext cx="2592288" cy="3312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6759900" y="6608386"/>
            <a:ext cx="1556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Flächendichte [g/cm</a:t>
            </a:r>
            <a:r>
              <a:rPr lang="de-DE" sz="1200" baseline="30000" dirty="0"/>
              <a:t>2</a:t>
            </a:r>
            <a:r>
              <a:rPr lang="de-DE" sz="1200" dirty="0"/>
              <a:t>]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578288" y="3573016"/>
            <a:ext cx="587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60</a:t>
            </a:r>
            <a:r>
              <a:rPr lang="de-DE" dirty="0" smtClean="0"/>
              <a:t>Co</a:t>
            </a:r>
            <a:endParaRPr lang="de-DE" dirty="0"/>
          </a:p>
        </p:txBody>
      </p:sp>
      <p:graphicFrame>
        <p:nvGraphicFramePr>
          <p:cNvPr id="11" name="Inhaltsplatzhalt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896068"/>
              </p:ext>
            </p:extLst>
          </p:nvPr>
        </p:nvGraphicFramePr>
        <p:xfrm>
          <a:off x="539554" y="3848109"/>
          <a:ext cx="4824537" cy="2783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983"/>
                <a:gridCol w="871156"/>
                <a:gridCol w="836285"/>
                <a:gridCol w="684482"/>
                <a:gridCol w="760117"/>
                <a:gridCol w="817514"/>
              </a:tblGrid>
              <a:tr h="211523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Tabelle A.3 — Schwächungsfaktoren F für 60Co als Funktion </a:t>
                      </a:r>
                      <a:r>
                        <a:rPr lang="de-DE" sz="800" dirty="0">
                          <a:effectLst/>
                        </a:rPr>
                        <a:t>der</a:t>
                      </a:r>
                      <a:r>
                        <a:rPr lang="de-DE" sz="700" dirty="0">
                          <a:effectLst/>
                        </a:rPr>
                        <a:t> Schichtdicke verschiedener Abschirmstoffe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29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Flächen­dichte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Schwächungsfaktoren F 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d*ρ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Normalbeton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Barytbeton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Blei 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Eisen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Bleiglas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[g/cm²]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de-DE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4,36 g/cm</a:t>
                      </a:r>
                      <a:r>
                        <a:rPr lang="de-DE" sz="700" baseline="30000">
                          <a:effectLst/>
                        </a:rPr>
                        <a:t>3</a:t>
                      </a:r>
                      <a:r>
                        <a:rPr lang="de-DE" sz="700">
                          <a:effectLst/>
                        </a:rPr>
                        <a:t> 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0,0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1,000E+00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0,5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1,003E+00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1,007E+00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1,015E+00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1,005E+00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1,013E+00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1,008E+00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1,018E+00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1,034E+00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1,013E+00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1,030E+00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2,0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1,021E+00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1,039E+00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1,073E+00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1,029E+00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1,065E+00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3,0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1,035E+00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1,062E+00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1,115E+00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1,047E+00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1,101E+00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4,0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1,049E+00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1,086E+00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1,158E+00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1,065E+00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1,139E+00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6,0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1,081E+00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1,138E+00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1,250E+00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1,105E+00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1,220E+00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8,0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1,118E+00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1,194E+00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1,352E+00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1,149E+00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1,308E+00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10,0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1,160E+00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1,256E+00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1,466E+00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1,197E+00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1,405E+00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9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140,0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1,968E+02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2,183E+02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8,074E+02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1,535E+02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4,672E+02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160,0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5,184E+02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5,687E+02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2,289E+03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3,787E+02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180,0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1,381E+03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1,378E+03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6,450E+03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8,663E+02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200,0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3,667E+03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3,574E+03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1,842E+04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2,157E+03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220,0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9,998E+03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9,765E+03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>
                          <a:effectLst/>
                        </a:rPr>
                        <a:t>5,322E+04</a:t>
                      </a:r>
                      <a:endParaRPr lang="de-DE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5,568E+03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" marR="6352" marT="6352" marB="635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97352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6"/>
    </mc:Choice>
    <mc:Fallback xmlns="">
      <p:transition spd="slow" advTm="5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76" x="2571750" y="2743200"/>
          <p14:tracePt t="9940" x="2579688" y="2743200"/>
          <p14:tracePt t="9967" x="2600325" y="2728913"/>
          <p14:tracePt t="9974" x="2643188" y="2700338"/>
          <p14:tracePt t="9980" x="2693988" y="2679700"/>
          <p14:tracePt t="9984" x="2794000" y="2614613"/>
          <p14:tracePt t="10001" x="2900363" y="2551113"/>
          <p14:tracePt t="10019" x="3014663" y="2471738"/>
          <p14:tracePt t="10034" x="3128963" y="2365375"/>
          <p14:tracePt t="10034" x="3186113" y="2300288"/>
          <p14:tracePt t="10052" x="3294063" y="2185988"/>
          <p14:tracePt t="10068" x="3379788" y="2085975"/>
          <p14:tracePt t="10087" x="3457575" y="1971675"/>
          <p14:tracePt t="10103" x="3543300" y="1865313"/>
          <p14:tracePt t="10121" x="3622675" y="1743075"/>
          <p14:tracePt t="10135" x="3708400" y="1565275"/>
          <p14:tracePt t="10157" x="3757613" y="1465263"/>
          <p14:tracePt t="10170" x="3800475" y="1357313"/>
          <p14:tracePt t="10186" x="3836988" y="1250950"/>
          <p14:tracePt t="10201" x="3886200" y="1128713"/>
          <p14:tracePt t="10219" x="3929063" y="1028700"/>
          <p14:tracePt t="10235" x="3971925" y="957263"/>
          <p14:tracePt t="10252" x="3986213" y="885825"/>
          <p14:tracePt t="10269" x="4008438" y="822325"/>
          <p14:tracePt t="10286" x="4022725" y="757238"/>
          <p14:tracePt t="10301" x="4043363" y="679450"/>
          <p14:tracePt t="10319" x="4057650" y="608013"/>
          <p14:tracePt t="10335" x="4071938" y="542925"/>
          <p14:tracePt t="10352" x="4086225" y="485775"/>
          <p14:tracePt t="10368" x="4100513" y="428625"/>
          <p14:tracePt t="10386" x="4108450" y="342900"/>
          <p14:tracePt t="10401" x="4114800" y="242888"/>
          <p14:tracePt t="10419" x="4114800" y="214313"/>
          <p14:tracePt t="10434" x="4108450" y="179388"/>
          <p14:tracePt t="10451" x="4100513" y="157163"/>
          <p14:tracePt t="10468" x="4094163" y="136525"/>
          <p14:tracePt t="10486" x="4086225" y="128588"/>
          <p14:tracePt t="10501" x="4079875" y="122238"/>
          <p14:tracePt t="10519" x="4071938" y="122238"/>
          <p14:tracePt t="10622" x="4029075" y="122238"/>
          <p14:tracePt t="10624" x="3886200" y="128588"/>
          <p14:tracePt t="10638" x="3551238" y="128588"/>
          <p14:tracePt t="10654" x="3371850" y="136525"/>
          <p14:tracePt t="10655" x="3228975" y="157163"/>
          <p14:tracePt t="10668" x="2951163" y="207963"/>
          <p14:tracePt t="10685" x="2865438" y="242888"/>
          <p14:tracePt t="10701" x="2857500" y="250825"/>
          <p14:tracePt t="10718" x="2851150" y="265113"/>
          <p14:tracePt t="10734" x="2843213" y="279400"/>
          <p14:tracePt t="10750" x="2828925" y="314325"/>
          <p14:tracePt t="10768" x="2808288" y="371475"/>
          <p14:tracePt t="10785" x="2800350" y="422275"/>
          <p14:tracePt t="10802" x="2800350" y="436563"/>
          <p14:tracePt t="10818" x="2800350" y="471488"/>
          <p14:tracePt t="10834" x="2843213" y="557213"/>
          <p14:tracePt t="10851" x="2879725" y="622300"/>
          <p14:tracePt t="10867" x="2943225" y="708025"/>
          <p14:tracePt t="10884" x="3051175" y="808038"/>
          <p14:tracePt t="10901" x="3171825" y="900113"/>
          <p14:tracePt t="10917" x="3400425" y="1000125"/>
          <p14:tracePt t="10937" x="3543300" y="1042988"/>
          <p14:tracePt t="10952" x="3700463" y="1065213"/>
          <p14:tracePt t="10987" x="3951288" y="1071563"/>
          <p14:tracePt t="10995" x="4022725" y="1065213"/>
          <p14:tracePt t="11004" x="4165600" y="1042988"/>
          <p14:tracePt t="11019" x="4243388" y="1014413"/>
          <p14:tracePt t="11036" x="4322763" y="971550"/>
          <p14:tracePt t="11051" x="4408488" y="922338"/>
          <p14:tracePt t="11069" x="4465638" y="893763"/>
          <p14:tracePt t="11085" x="4508500" y="865188"/>
          <p14:tracePt t="11101" x="4543425" y="842963"/>
          <p14:tracePt t="11118" x="4608513" y="822325"/>
          <p14:tracePt t="11136" x="4672013" y="800100"/>
          <p14:tracePt t="11151" x="4737100" y="757238"/>
          <p14:tracePt t="11169" x="4772025" y="722313"/>
          <p14:tracePt t="11185" x="4794250" y="700088"/>
          <p14:tracePt t="11202" x="4794250" y="685800"/>
          <p14:tracePt t="11218" x="4800600" y="665163"/>
          <p14:tracePt t="11236" x="4800600" y="628650"/>
          <p14:tracePt t="11251" x="4772025" y="593725"/>
          <p14:tracePt t="11251" x="4751388" y="571500"/>
          <p14:tracePt t="11270" x="4708525" y="542925"/>
          <p14:tracePt t="11285" x="4443413" y="442913"/>
          <p14:tracePt t="11304" x="4037013" y="314325"/>
          <p14:tracePt t="11319" x="3729038" y="222250"/>
          <p14:tracePt t="11336" x="3557588" y="200025"/>
          <p14:tracePt t="11351" x="3486150" y="179388"/>
          <p14:tracePt t="11475" x="3479800" y="179388"/>
          <p14:tracePt t="11522" x="3479800" y="185738"/>
          <p14:tracePt t="11526" x="0" y="0"/>
        </p14:tracePtLst>
        <p14:tracePtLst>
          <p14:tracePt t="13450" x="7194550" y="1657350"/>
          <p14:tracePt t="13488" x="7194550" y="1651000"/>
          <p14:tracePt t="13582" x="7200900" y="1636713"/>
          <p14:tracePt t="13590" x="7223125" y="1600200"/>
          <p14:tracePt t="13607" x="7243763" y="1579563"/>
          <p14:tracePt t="13608" x="7258050" y="1565275"/>
          <p14:tracePt t="13619" x="7286625" y="1528763"/>
          <p14:tracePt t="13619" x="7308850" y="1493838"/>
          <p14:tracePt t="13636" x="7329488" y="1443038"/>
          <p14:tracePt t="13652" x="7358063" y="1293813"/>
          <p14:tracePt t="13669" x="7358063" y="1214438"/>
          <p14:tracePt t="13684" x="7337425" y="1143000"/>
          <p14:tracePt t="13701" x="7258050" y="1042988"/>
          <p14:tracePt t="13718" x="7158038" y="942975"/>
          <p14:tracePt t="13736" x="7029450" y="850900"/>
          <p14:tracePt t="13751" x="6880225" y="779463"/>
          <p14:tracePt t="13769" x="6651625" y="693738"/>
          <p14:tracePt t="13785" x="6423025" y="628650"/>
          <p14:tracePt t="13785" x="6308725" y="579438"/>
          <p14:tracePt t="13802" x="6108700" y="493713"/>
          <p14:tracePt t="13817" x="5937250" y="428625"/>
          <p14:tracePt t="13834" x="5808663" y="365125"/>
          <p14:tracePt t="13852" x="5737225" y="322263"/>
          <p14:tracePt t="13868" x="5672138" y="285750"/>
          <p14:tracePt t="13885" x="5608638" y="242888"/>
          <p14:tracePt t="13903" x="5586413" y="228600"/>
          <p14:tracePt t="13919" x="5494338" y="179388"/>
          <p14:tracePt t="13934" x="5437188" y="142875"/>
          <p14:tracePt t="13952" x="5357813" y="122238"/>
          <p14:tracePt t="13968" x="5272088" y="100013"/>
          <p14:tracePt t="13985" x="5194300" y="85725"/>
          <p14:tracePt t="14001" x="5122863" y="71438"/>
          <p14:tracePt t="14019" x="5051425" y="57150"/>
          <p14:tracePt t="14035" x="4922838" y="57150"/>
          <p14:tracePt t="14053" x="4851400" y="57150"/>
          <p14:tracePt t="14068" x="4786313" y="79375"/>
          <p14:tracePt t="14085" x="4737100" y="114300"/>
          <p14:tracePt t="14102" x="4694238" y="142875"/>
          <p14:tracePt t="14120" x="4657725" y="179388"/>
          <p14:tracePt t="14135" x="4614863" y="265113"/>
          <p14:tracePt t="14154" x="4594225" y="342900"/>
          <p14:tracePt t="14168" x="4586288" y="436563"/>
          <p14:tracePt t="14186" x="4586288" y="514350"/>
          <p14:tracePt t="14202" x="4600575" y="585788"/>
          <p14:tracePt t="14219" x="4651375" y="657225"/>
          <p14:tracePt t="14234" x="4686300" y="714375"/>
          <p14:tracePt t="14252" x="4737100" y="742950"/>
          <p14:tracePt t="14269" x="4814888" y="785813"/>
          <p14:tracePt t="14285" x="5000625" y="814388"/>
          <p14:tracePt t="14304" x="5137150" y="828675"/>
          <p14:tracePt t="14318" x="5272088" y="828675"/>
          <p14:tracePt t="14335" x="5408613" y="828675"/>
          <p14:tracePt t="14352" x="5529263" y="822325"/>
          <p14:tracePt t="14370" x="5637213" y="793750"/>
          <p14:tracePt t="14385" x="5751513" y="771525"/>
          <p14:tracePt t="14401" x="5880100" y="742950"/>
          <p14:tracePt t="14419" x="5937250" y="708025"/>
          <p14:tracePt t="14434" x="5972175" y="671513"/>
          <p14:tracePt t="14452" x="6008688" y="628650"/>
          <p14:tracePt t="14468" x="6022975" y="585788"/>
          <p14:tracePt t="14486" x="6022975" y="536575"/>
          <p14:tracePt t="14502" x="6022975" y="500063"/>
          <p14:tracePt t="14519" x="6022975" y="465138"/>
          <p14:tracePt t="14536" x="6015038" y="442913"/>
          <p14:tracePt t="14645" x="0" y="0"/>
        </p14:tracePtLst>
        <p14:tracePtLst>
          <p14:tracePt t="26775" x="2465388" y="3586163"/>
          <p14:tracePt t="27007" x="2457450" y="3586163"/>
          <p14:tracePt t="27023" x="2451100" y="3586163"/>
          <p14:tracePt t="27102" x="2471738" y="3565525"/>
          <p14:tracePt t="27111" x="2500313" y="3536950"/>
          <p14:tracePt t="27116" x="2579688" y="3486150"/>
          <p14:tracePt t="27128" x="2628900" y="3457575"/>
          <p14:tracePt t="27136" x="2757488" y="3400425"/>
          <p14:tracePt t="27136" x="2822575" y="3365500"/>
          <p14:tracePt t="27155" x="2936875" y="3314700"/>
          <p14:tracePt t="27171" x="3043238" y="3271838"/>
          <p14:tracePt t="27189" x="3136900" y="3228975"/>
          <p14:tracePt t="27220" x="3171825" y="3200400"/>
          <p14:tracePt t="27223" x="3208338" y="3179763"/>
          <p14:tracePt t="27237" x="3222625" y="3171825"/>
          <p14:tracePt t="27254" x="3228975" y="3165475"/>
          <p14:tracePt t="27271" x="3257550" y="3151188"/>
          <p14:tracePt t="27271" x="3271838" y="3136900"/>
          <p14:tracePt t="27288" x="3308350" y="3122613"/>
          <p14:tracePt t="27305" x="3357563" y="3100388"/>
          <p14:tracePt t="27323" x="3414713" y="3086100"/>
          <p14:tracePt t="27340" x="3479800" y="3065463"/>
          <p14:tracePt t="27356" x="3551238" y="3057525"/>
          <p14:tracePt t="27370" x="3622675" y="3051175"/>
          <p14:tracePt t="27387" x="3729038" y="3036888"/>
          <p14:tracePt t="27404" x="3800475" y="3028950"/>
          <p14:tracePt t="27421" x="3871913" y="3022600"/>
          <p14:tracePt t="27439" x="3943350" y="3014663"/>
          <p14:tracePt t="27458" x="4014788" y="3000375"/>
          <p14:tracePt t="27473" x="4143375" y="3000375"/>
          <p14:tracePt t="27491" x="4194175" y="3000375"/>
          <p14:tracePt t="27505" x="4400550" y="3000375"/>
          <p14:tracePt t="27526" x="4579938" y="2994025"/>
          <p14:tracePt t="27540" x="4779963" y="2971800"/>
          <p14:tracePt t="27540" x="4886325" y="2965450"/>
          <p14:tracePt t="27561" x="5108575" y="2951163"/>
          <p14:tracePt t="27577" x="5200650" y="2943225"/>
          <p14:tracePt t="27588" x="5343525" y="2928938"/>
          <p14:tracePt t="27605" x="5465763" y="2922588"/>
          <p14:tracePt t="27623" x="5537200" y="2908300"/>
          <p14:tracePt t="27637" x="5637213" y="2894013"/>
          <p14:tracePt t="27670" x="5700713" y="2871788"/>
          <p14:tracePt t="27688" x="5737225" y="2865438"/>
          <p14:tracePt t="27693" x="5780088" y="2851150"/>
          <p14:tracePt t="27704" x="5843588" y="2836863"/>
          <p14:tracePt t="27722" x="5915025" y="2822575"/>
          <p14:tracePt t="27737" x="6022975" y="2814638"/>
          <p14:tracePt t="27755" x="6100763" y="2800350"/>
          <p14:tracePt t="27771" x="6143625" y="2786063"/>
          <p14:tracePt t="28185" x="0" y="0"/>
        </p14:tracePtLst>
        <p14:tracePtLst>
          <p14:tracePt t="34873" x="3051175" y="3179763"/>
          <p14:tracePt t="35235" x="3014663" y="3165475"/>
          <p14:tracePt t="35244" x="2979738" y="3157538"/>
          <p14:tracePt t="35246" x="2922588" y="3151188"/>
          <p14:tracePt t="35259" x="2886075" y="3136900"/>
          <p14:tracePt t="35273" x="2857500" y="3136900"/>
          <p14:tracePt t="35289" x="2851150" y="3128963"/>
          <p14:tracePt t="35306" x="2843213" y="3128963"/>
          <p14:tracePt t="35322" x="2808288" y="3114675"/>
          <p14:tracePt t="35339" x="2728913" y="3108325"/>
          <p14:tracePt t="35355" x="2600325" y="3100388"/>
          <p14:tracePt t="35372" x="2457450" y="3086100"/>
          <p14:tracePt t="35389" x="2279650" y="3071813"/>
          <p14:tracePt t="35389" x="2200275" y="3071813"/>
          <p14:tracePt t="35406" x="2128838" y="3071813"/>
          <p14:tracePt t="35421" x="2008188" y="3086100"/>
          <p14:tracePt t="35440" x="1993900" y="3086100"/>
          <p14:tracePt t="35578" x="1985963" y="3086100"/>
          <p14:tracePt t="35586" x="1943100" y="3100388"/>
          <p14:tracePt t="35591" x="1793875" y="3136900"/>
          <p14:tracePt t="35604" x="1636713" y="3171825"/>
          <p14:tracePt t="35622" x="1514475" y="3208338"/>
          <p14:tracePt t="35638" x="1422400" y="3228975"/>
          <p14:tracePt t="35654" x="1385888" y="3236913"/>
          <p14:tracePt t="35780" x="1379538" y="3251200"/>
          <p14:tracePt t="35787" x="1379538" y="3265488"/>
          <p14:tracePt t="35791" x="1379538" y="3294063"/>
          <p14:tracePt t="35806" x="1379538" y="3322638"/>
          <p14:tracePt t="35822" x="1400175" y="3351213"/>
          <p14:tracePt t="35838" x="1422400" y="3371850"/>
          <p14:tracePt t="35856" x="1450975" y="3386138"/>
          <p14:tracePt t="35872" x="1508125" y="3400425"/>
          <p14:tracePt t="35892" x="1557338" y="3408363"/>
          <p14:tracePt t="35922" x="1643063" y="3422650"/>
          <p14:tracePt t="35927" x="1771650" y="3436938"/>
          <p14:tracePt t="35940" x="1951038" y="3451225"/>
          <p14:tracePt t="35956" x="2165350" y="3465513"/>
          <p14:tracePt t="35972" x="2443163" y="3465513"/>
          <p14:tracePt t="35991" x="2693988" y="3465513"/>
          <p14:tracePt t="36005" x="2865438" y="3457575"/>
          <p14:tracePt t="36005" x="2936875" y="3457575"/>
          <p14:tracePt t="36025" x="3043238" y="3451225"/>
          <p14:tracePt t="36039" x="3136900" y="3436938"/>
          <p14:tracePt t="36058" x="3200400" y="3422650"/>
          <p14:tracePt t="36073" x="3236913" y="3414713"/>
          <p14:tracePt t="36091" x="3286125" y="3400425"/>
          <p14:tracePt t="36105" x="3336925" y="3394075"/>
          <p14:tracePt t="36122" x="3386138" y="3379788"/>
          <p14:tracePt t="36140" x="3422650" y="3371850"/>
          <p14:tracePt t="36140" x="3443288" y="3365500"/>
          <p14:tracePt t="36157" x="3471863" y="3365500"/>
          <p14:tracePt t="36172" x="3479800" y="3365500"/>
          <p14:tracePt t="36192" x="3486150" y="3365500"/>
          <p14:tracePt t="36320" x="3486150" y="3357563"/>
          <p14:tracePt t="36336" x="3479800" y="3357563"/>
          <p14:tracePt t="36344" x="3479800" y="3343275"/>
          <p14:tracePt t="36348" x="0" y="0"/>
        </p14:tracePtLst>
        <p14:tracePtLst>
          <p14:tracePt t="44706" x="7308850" y="3579813"/>
          <p14:tracePt t="45196" x="7308850" y="3571875"/>
          <p14:tracePt t="45203" x="7300913" y="3571875"/>
          <p14:tracePt t="45207" x="7280275" y="3557588"/>
          <p14:tracePt t="45223" x="7251700" y="3543300"/>
          <p14:tracePt t="45241" x="7215188" y="3536950"/>
          <p14:tracePt t="45257" x="7200900" y="3529013"/>
          <p14:tracePt t="45323" x="7194550" y="3529013"/>
          <p14:tracePt t="45359" x="7172325" y="3529013"/>
          <p14:tracePt t="45368" x="7158038" y="3536950"/>
          <p14:tracePt t="45373" x="7151688" y="3536950"/>
          <p14:tracePt t="45389" x="7115175" y="3551238"/>
          <p14:tracePt t="45392" x="7100888" y="3557588"/>
          <p14:tracePt t="45392" x="7086600" y="3565525"/>
          <p14:tracePt t="45408" x="7058025" y="3586163"/>
          <p14:tracePt t="45425" x="7023100" y="3622675"/>
          <p14:tracePt t="45442" x="6965950" y="3657600"/>
          <p14:tracePt t="45456" x="6915150" y="3708400"/>
          <p14:tracePt t="45474" x="6843713" y="3765550"/>
          <p14:tracePt t="45489" x="6772275" y="3822700"/>
          <p14:tracePt t="45489" x="6737350" y="3857625"/>
          <p14:tracePt t="45509" x="6708775" y="3894138"/>
          <p14:tracePt t="45524" x="6657975" y="3971925"/>
          <p14:tracePt t="45524" x="6629400" y="4008438"/>
          <p14:tracePt t="45541" x="6580188" y="4086225"/>
          <p14:tracePt t="45557" x="6543675" y="4137025"/>
          <p14:tracePt t="45576" x="6515100" y="4186238"/>
          <p14:tracePt t="45590" x="6500813" y="4237038"/>
          <p14:tracePt t="45607" x="6494463" y="4279900"/>
          <p14:tracePt t="45624" x="6480175" y="4314825"/>
          <p14:tracePt t="45640" x="6480175" y="4386263"/>
          <p14:tracePt t="45657" x="6480175" y="4471988"/>
          <p14:tracePt t="45675" x="6494463" y="4572000"/>
          <p14:tracePt t="45690" x="6508750" y="4657725"/>
          <p14:tracePt t="45708" x="6551613" y="4743450"/>
          <p14:tracePt t="45724" x="6594475" y="4822825"/>
          <p14:tracePt t="45741" x="6643688" y="4894263"/>
          <p14:tracePt t="45757" x="6686550" y="4957763"/>
          <p14:tracePt t="45757" x="6708775" y="4979988"/>
          <p14:tracePt t="45775" x="6743700" y="5022850"/>
          <p14:tracePt t="45790" x="6794500" y="5072063"/>
          <p14:tracePt t="45808" x="6843713" y="5122863"/>
          <p14:tracePt t="45824" x="6915150" y="5165725"/>
          <p14:tracePt t="45840" x="7000875" y="5208588"/>
          <p14:tracePt t="45856" x="7080250" y="5243513"/>
          <p14:tracePt t="45874" x="7158038" y="5280025"/>
          <p14:tracePt t="45891" x="7265988" y="5314950"/>
          <p14:tracePt t="45910" x="7329488" y="5329238"/>
          <p14:tracePt t="45926" x="7366000" y="5329238"/>
          <p14:tracePt t="45943" x="7372350" y="5329238"/>
          <p14:tracePt t="45958" x="7386638" y="5329238"/>
          <p14:tracePt t="45958" x="7394575" y="5329238"/>
          <p14:tracePt t="45979" x="7408863" y="5329238"/>
          <p14:tracePt t="45991" x="7500938" y="5257800"/>
          <p14:tracePt t="46011" x="7572375" y="5186363"/>
          <p14:tracePt t="46025" x="7637463" y="5100638"/>
          <p14:tracePt t="46042" x="7686675" y="5022850"/>
          <p14:tracePt t="46058" x="7729538" y="4951413"/>
          <p14:tracePt t="46077" x="7743825" y="4894263"/>
          <p14:tracePt t="46091" x="7751763" y="4843463"/>
          <p14:tracePt t="46108" x="7751763" y="4786313"/>
          <p14:tracePt t="46124" x="7751763" y="4714875"/>
          <p14:tracePt t="46124" x="7737475" y="4679950"/>
          <p14:tracePt t="46145" x="7700963" y="4600575"/>
          <p14:tracePt t="46158" x="7658100" y="4543425"/>
          <p14:tracePt t="46178" x="7608888" y="4486275"/>
          <p14:tracePt t="46192" x="7566025" y="4443413"/>
          <p14:tracePt t="46208" x="7529513" y="4400550"/>
          <p14:tracePt t="46227" x="7480300" y="4337050"/>
          <p14:tracePt t="46242" x="7408863" y="4222750"/>
          <p14:tracePt t="46260" x="7394575" y="4186238"/>
          <p14:tracePt t="4626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  <a:ln>
            <a:noFill/>
          </a:ln>
        </p:spPr>
        <p:txBody>
          <a:bodyPr/>
          <a:lstStyle/>
          <a:p>
            <a:r>
              <a:rPr lang="de-DE" dirty="0" smtClean="0"/>
              <a:t>DIN 6853-5 :  2021-08</a:t>
            </a:r>
            <a:br>
              <a:rPr lang="de-DE" dirty="0" smtClean="0"/>
            </a:br>
            <a:r>
              <a:rPr lang="de-DE" sz="1200" dirty="0">
                <a:solidFill>
                  <a:schemeClr val="tx1"/>
                </a:solidFill>
              </a:rPr>
              <a:t>Medizinische ferngesteuerte, automatisch betriebene </a:t>
            </a:r>
            <a:r>
              <a:rPr lang="de-DE" sz="1200" dirty="0" err="1">
                <a:solidFill>
                  <a:schemeClr val="tx1"/>
                </a:solidFill>
              </a:rPr>
              <a:t>Afterloading</a:t>
            </a:r>
            <a:r>
              <a:rPr lang="de-DE" sz="1200" dirty="0">
                <a:solidFill>
                  <a:schemeClr val="tx1"/>
                </a:solidFill>
              </a:rPr>
              <a:t>-Anlagen 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 Teil </a:t>
            </a:r>
            <a:r>
              <a:rPr lang="de-DE" sz="1200" dirty="0" smtClean="0">
                <a:solidFill>
                  <a:schemeClr val="tx1"/>
                </a:solidFill>
              </a:rPr>
              <a:t>5:   </a:t>
            </a:r>
            <a:r>
              <a:rPr lang="de-DE" sz="1200" dirty="0" err="1" smtClean="0">
                <a:solidFill>
                  <a:schemeClr val="tx1"/>
                </a:solidFill>
              </a:rPr>
              <a:t>Konstanzprüfung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von </a:t>
            </a:r>
            <a:r>
              <a:rPr lang="de-DE" sz="1200" dirty="0" smtClean="0">
                <a:solidFill>
                  <a:schemeClr val="tx1"/>
                </a:solidFill>
              </a:rPr>
              <a:t>Kennmerkmalen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2859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Medical remote-controlled automatically-driven </a:t>
            </a:r>
            <a:r>
              <a:rPr lang="en-US" sz="1800" dirty="0" err="1"/>
              <a:t>afterloading</a:t>
            </a:r>
            <a:r>
              <a:rPr lang="en-US" sz="1800" dirty="0"/>
              <a:t> systems - Part 5: Constancy testing of </a:t>
            </a:r>
            <a:r>
              <a:rPr lang="en-US" sz="1800" dirty="0" smtClean="0"/>
              <a:t>characteristics</a:t>
            </a:r>
          </a:p>
          <a:p>
            <a:pPr marL="0" indent="0">
              <a:buNone/>
            </a:pPr>
            <a:r>
              <a:rPr lang="de-DE" sz="1200" b="0" dirty="0" err="1" smtClean="0">
                <a:solidFill>
                  <a:schemeClr val="tx1"/>
                </a:solidFill>
              </a:rPr>
              <a:t>Previous</a:t>
            </a:r>
            <a:r>
              <a:rPr lang="de-DE" sz="1200" b="0" dirty="0" smtClean="0">
                <a:solidFill>
                  <a:schemeClr val="tx1"/>
                </a:solidFill>
              </a:rPr>
              <a:t> </a:t>
            </a:r>
            <a:r>
              <a:rPr lang="de-DE" sz="1200" b="0" dirty="0" err="1" smtClean="0">
                <a:solidFill>
                  <a:schemeClr val="tx1"/>
                </a:solidFill>
              </a:rPr>
              <a:t>release</a:t>
            </a:r>
            <a:r>
              <a:rPr lang="de-DE" sz="1200" b="0" dirty="0">
                <a:solidFill>
                  <a:schemeClr val="tx1"/>
                </a:solidFill>
              </a:rPr>
              <a:t>: DIN 6853-5:2012-09 </a:t>
            </a:r>
            <a:endParaRPr lang="de-DE" sz="1200" b="0" dirty="0" smtClean="0">
              <a:solidFill>
                <a:schemeClr val="tx1"/>
              </a:solidFill>
            </a:endParaRPr>
          </a:p>
          <a:p>
            <a:endParaRPr lang="de-DE" sz="1800" dirty="0" smtClean="0">
              <a:solidFill>
                <a:schemeClr val="tx1"/>
              </a:solidFill>
            </a:endParaRPr>
          </a:p>
          <a:p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800" dirty="0" err="1" smtClean="0">
                <a:solidFill>
                  <a:schemeClr val="accent2"/>
                </a:solidFill>
              </a:rPr>
              <a:t>Mainly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editorial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updates</a:t>
            </a:r>
            <a:r>
              <a:rPr lang="de-DE" sz="1800" dirty="0" smtClean="0">
                <a:solidFill>
                  <a:schemeClr val="accent2"/>
                </a:solidFill>
              </a:rPr>
              <a:t>:</a:t>
            </a:r>
          </a:p>
          <a:p>
            <a:pPr lvl="1"/>
            <a:r>
              <a:rPr lang="de-DE" sz="1400" dirty="0" smtClean="0">
                <a:solidFill>
                  <a:schemeClr val="tx1"/>
                </a:solidFill>
              </a:rPr>
              <a:t>Update of </a:t>
            </a:r>
            <a:r>
              <a:rPr lang="de-DE" sz="1400" dirty="0" err="1" smtClean="0">
                <a:solidFill>
                  <a:schemeClr val="tx1"/>
                </a:solidFill>
              </a:rPr>
              <a:t>references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to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new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radiation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protection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regulations</a:t>
            </a:r>
            <a:r>
              <a:rPr lang="de-DE" sz="1400" dirty="0" smtClean="0">
                <a:solidFill>
                  <a:schemeClr val="tx1"/>
                </a:solidFill>
              </a:rPr>
              <a:t> (StrlSchV 2018) </a:t>
            </a:r>
            <a:r>
              <a:rPr lang="de-DE" sz="1400" dirty="0" err="1" smtClean="0">
                <a:solidFill>
                  <a:schemeClr val="tx1"/>
                </a:solidFill>
              </a:rPr>
              <a:t>and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updated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standards</a:t>
            </a:r>
            <a:r>
              <a:rPr lang="de-DE" sz="1400" dirty="0" smtClean="0">
                <a:solidFill>
                  <a:schemeClr val="tx1"/>
                </a:solidFill>
              </a:rPr>
              <a:t>: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dirty="0"/>
              <a:t>E DIN EN </a:t>
            </a:r>
            <a:r>
              <a:rPr lang="de-DE" sz="1400" dirty="0" smtClean="0"/>
              <a:t>60601-2-1:2008-07       </a:t>
            </a:r>
            <a:r>
              <a:rPr lang="de-DE" sz="1400" dirty="0" smtClean="0">
                <a:sym typeface="Wingdings" panose="05000000000000000000" pitchFamily="2" charset="2"/>
              </a:rPr>
              <a:t>          </a:t>
            </a:r>
            <a:r>
              <a:rPr lang="de-DE" sz="1400" dirty="0" smtClean="0"/>
              <a:t>DIN EN 60601-2-1:2016-08 </a:t>
            </a:r>
            <a:r>
              <a:rPr lang="de-DE" sz="1400" dirty="0"/>
              <a:t>	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/>
              <a:t>DIN 6847-5:1998-01 </a:t>
            </a:r>
            <a:r>
              <a:rPr lang="de-DE" sz="1400" dirty="0" smtClean="0"/>
              <a:t>  	         </a:t>
            </a:r>
            <a:r>
              <a:rPr lang="de-DE" sz="1400" dirty="0" smtClean="0">
                <a:sym typeface="Wingdings" panose="05000000000000000000" pitchFamily="2" charset="2"/>
              </a:rPr>
              <a:t>   	</a:t>
            </a:r>
            <a:r>
              <a:rPr lang="de-DE" sz="1400" dirty="0" smtClean="0"/>
              <a:t>DIN6847-5:2013-10       	(</a:t>
            </a:r>
            <a:r>
              <a:rPr lang="de-DE" sz="1400" dirty="0" err="1" smtClean="0"/>
              <a:t>constancy</a:t>
            </a:r>
            <a:r>
              <a:rPr lang="de-DE" sz="1400" dirty="0" smtClean="0"/>
              <a:t> </a:t>
            </a:r>
            <a:r>
              <a:rPr lang="de-DE" sz="1400" dirty="0" err="1" smtClean="0"/>
              <a:t>tests</a:t>
            </a:r>
            <a:r>
              <a:rPr lang="de-DE" sz="1400" dirty="0" smtClean="0"/>
              <a:t> of </a:t>
            </a:r>
            <a:r>
              <a:rPr lang="de-DE" sz="1400" dirty="0" err="1" smtClean="0"/>
              <a:t>Linacs</a:t>
            </a:r>
            <a:r>
              <a:rPr lang="de-DE" sz="1400" dirty="0" smtClean="0"/>
              <a:t>)</a:t>
            </a:r>
            <a:br>
              <a:rPr lang="de-DE" sz="1400" dirty="0" smtClean="0"/>
            </a:br>
            <a:r>
              <a:rPr lang="de-DE" sz="1400" dirty="0"/>
              <a:t>DIN 6814-3:2001-01 </a:t>
            </a:r>
            <a:r>
              <a:rPr lang="de-DE" sz="1400" dirty="0" smtClean="0"/>
              <a:t>	         </a:t>
            </a:r>
            <a:r>
              <a:rPr lang="de-DE" sz="1400" dirty="0" smtClean="0">
                <a:sym typeface="Wingdings" panose="05000000000000000000" pitchFamily="2" charset="2"/>
              </a:rPr>
              <a:t>	</a:t>
            </a:r>
            <a:r>
              <a:rPr lang="de-DE" sz="1400" dirty="0" smtClean="0"/>
              <a:t>DIN6814-3:2016-08 	(Terms in </a:t>
            </a:r>
            <a:r>
              <a:rPr lang="de-DE" sz="1400" dirty="0" err="1" smtClean="0"/>
              <a:t>dosimetry</a:t>
            </a:r>
            <a:r>
              <a:rPr lang="de-DE" sz="1400" dirty="0" smtClean="0"/>
              <a:t>)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b="1" dirty="0" smtClean="0"/>
              <a:t>. . .</a:t>
            </a:r>
            <a:endParaRPr lang="de-DE" sz="1400" dirty="0"/>
          </a:p>
          <a:p>
            <a:pPr lvl="1"/>
            <a:endParaRPr lang="de-DE" sz="1400" dirty="0"/>
          </a:p>
          <a:p>
            <a:pPr lvl="1"/>
            <a:r>
              <a:rPr lang="de-DE" sz="1400" dirty="0" err="1" smtClean="0">
                <a:solidFill>
                  <a:schemeClr val="tx1"/>
                </a:solidFill>
              </a:rPr>
              <a:t>Inclusion</a:t>
            </a:r>
            <a:r>
              <a:rPr lang="de-DE" sz="1400" dirty="0" smtClean="0">
                <a:solidFill>
                  <a:schemeClr val="tx1"/>
                </a:solidFill>
              </a:rPr>
              <a:t> of a </a:t>
            </a:r>
            <a:r>
              <a:rPr lang="de-DE" sz="1400" dirty="0" err="1" smtClean="0">
                <a:solidFill>
                  <a:schemeClr val="tx1"/>
                </a:solidFill>
              </a:rPr>
              <a:t>new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paragraph</a:t>
            </a:r>
            <a:r>
              <a:rPr lang="de-DE" sz="1400" dirty="0" smtClean="0">
                <a:solidFill>
                  <a:schemeClr val="tx1"/>
                </a:solidFill>
              </a:rPr>
              <a:t> 3: Terms </a:t>
            </a:r>
            <a:r>
              <a:rPr lang="de-DE" sz="1400" dirty="0" err="1" smtClean="0">
                <a:solidFill>
                  <a:schemeClr val="tx1"/>
                </a:solidFill>
              </a:rPr>
              <a:t>and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definitions</a:t>
            </a:r>
            <a:r>
              <a:rPr lang="de-DE" sz="1400" dirty="0" smtClean="0">
                <a:solidFill>
                  <a:schemeClr val="tx1"/>
                </a:solidFill>
              </a:rPr>
              <a:t>   </a:t>
            </a:r>
            <a:r>
              <a:rPr lang="de-DE" sz="1400" dirty="0"/>
              <a:t>(</a:t>
            </a:r>
            <a:r>
              <a:rPr lang="de-DE" sz="1400" dirty="0" err="1"/>
              <a:t>standard</a:t>
            </a:r>
            <a:r>
              <a:rPr lang="de-DE" sz="1400" dirty="0"/>
              <a:t> </a:t>
            </a:r>
            <a:r>
              <a:rPr lang="de-DE" sz="1400" dirty="0" err="1"/>
              <a:t>paragraph</a:t>
            </a:r>
            <a:r>
              <a:rPr lang="de-DE" sz="1400" dirty="0"/>
              <a:t> in DIN </a:t>
            </a:r>
            <a:r>
              <a:rPr lang="de-DE" sz="1400" dirty="0" err="1"/>
              <a:t>standards</a:t>
            </a:r>
            <a:r>
              <a:rPr lang="de-DE" sz="1400" dirty="0"/>
              <a:t>)</a:t>
            </a:r>
            <a:r>
              <a:rPr lang="de-DE" sz="1400" dirty="0" smtClean="0">
                <a:solidFill>
                  <a:schemeClr val="tx1"/>
                </a:solidFill>
              </a:rPr>
              <a:t/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dirty="0" err="1"/>
              <a:t>details</a:t>
            </a:r>
            <a:r>
              <a:rPr lang="de-DE" sz="1400" dirty="0"/>
              <a:t> of </a:t>
            </a:r>
            <a:r>
              <a:rPr lang="de-DE" sz="1400" dirty="0" err="1"/>
              <a:t>constancy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, </a:t>
            </a:r>
            <a:r>
              <a:rPr lang="de-DE" sz="1400" dirty="0" err="1" smtClean="0"/>
              <a:t>previously</a:t>
            </a:r>
            <a:r>
              <a:rPr lang="de-DE" sz="1400" dirty="0" smtClean="0"/>
              <a:t> </a:t>
            </a:r>
            <a:r>
              <a:rPr lang="de-DE" sz="1400" dirty="0"/>
              <a:t>in </a:t>
            </a:r>
            <a:r>
              <a:rPr lang="de-DE" sz="1400" dirty="0" err="1"/>
              <a:t>para</a:t>
            </a:r>
            <a:r>
              <a:rPr lang="de-DE" sz="1400" dirty="0"/>
              <a:t> </a:t>
            </a:r>
            <a:r>
              <a:rPr lang="de-DE" sz="1400" dirty="0" smtClean="0"/>
              <a:t>3  </a:t>
            </a:r>
            <a:r>
              <a:rPr lang="de-DE" sz="1400" dirty="0" smtClean="0">
                <a:sym typeface="Wingdings" panose="05000000000000000000" pitchFamily="2" charset="2"/>
              </a:rPr>
              <a:t> </a:t>
            </a:r>
            <a:r>
              <a:rPr lang="de-DE" sz="1400" dirty="0" smtClean="0"/>
              <a:t> </a:t>
            </a:r>
            <a:r>
              <a:rPr lang="de-DE" sz="1400" dirty="0" err="1" smtClean="0"/>
              <a:t>para</a:t>
            </a:r>
            <a:r>
              <a:rPr lang="de-DE" sz="1400" dirty="0" smtClean="0"/>
              <a:t> 4</a:t>
            </a:r>
            <a:r>
              <a:rPr lang="de-DE" sz="1400" dirty="0" smtClean="0">
                <a:solidFill>
                  <a:schemeClr val="tx1"/>
                </a:solidFill>
              </a:rPr>
              <a:t/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dirty="0" smtClean="0">
                <a:solidFill>
                  <a:schemeClr val="tx1"/>
                </a:solidFill>
              </a:rPr>
              <a:t/>
            </a:r>
            <a:br>
              <a:rPr lang="de-DE" sz="1400" dirty="0" smtClean="0">
                <a:solidFill>
                  <a:schemeClr val="tx1"/>
                </a:solidFill>
              </a:rPr>
            </a:b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4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7"/>
    </mc:Choice>
    <mc:Fallback xmlns="">
      <p:transition spd="slow" advTm="50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8" x="7200900" y="4079875"/>
          <p14:tracePt t="1640" x="0" y="0"/>
        </p14:tracePtLst>
        <p14:tracePtLst>
          <p14:tracePt t="2591" x="1150938" y="365125"/>
          <p14:tracePt t="2598" x="1128713" y="342900"/>
          <p14:tracePt t="2602" x="1114425" y="336550"/>
          <p14:tracePt t="2610" x="1100138" y="328613"/>
          <p14:tracePt t="2621" x="1085850" y="314325"/>
          <p14:tracePt t="2636" x="1065213" y="300038"/>
          <p14:tracePt t="2655" x="1022350" y="265113"/>
          <p14:tracePt t="2670" x="979488" y="236538"/>
          <p14:tracePt t="2687" x="893763" y="193675"/>
          <p14:tracePt t="2703" x="814388" y="157163"/>
          <p14:tracePt t="2920" x="742950" y="157163"/>
          <p14:tracePt t="2927" x="779463" y="179388"/>
          <p14:tracePt t="2935" x="879475" y="236538"/>
          <p14:tracePt t="2945" x="928688" y="265113"/>
          <p14:tracePt t="2954" x="1036638" y="307975"/>
          <p14:tracePt t="2970" x="1128713" y="350838"/>
          <p14:tracePt t="2970" x="1179513" y="371475"/>
          <p14:tracePt t="2991" x="1279525" y="407988"/>
          <p14:tracePt t="3006" x="1414463" y="450850"/>
          <p14:tracePt t="3023" x="1571625" y="493713"/>
          <p14:tracePt t="3038" x="1757363" y="542925"/>
          <p14:tracePt t="3055" x="2000250" y="614363"/>
          <p14:tracePt t="3071" x="2251075" y="693738"/>
          <p14:tracePt t="3089" x="2671763" y="779463"/>
          <p14:tracePt t="3110" x="2843213" y="822325"/>
          <p14:tracePt t="3122" x="3228975" y="885825"/>
          <p14:tracePt t="3138" x="3408363" y="893763"/>
          <p14:tracePt t="3157" x="3543300" y="893763"/>
          <p14:tracePt t="3172" x="3608388" y="893763"/>
          <p14:tracePt t="3188" x="3636963" y="879475"/>
          <p14:tracePt t="3207" x="3665538" y="871538"/>
          <p14:tracePt t="3221" x="3757613" y="857250"/>
          <p14:tracePt t="3242" x="3879850" y="857250"/>
          <p14:tracePt t="3256" x="4051300" y="857250"/>
          <p14:tracePt t="3277" x="4237038" y="857250"/>
          <p14:tracePt t="3288" x="4394200" y="857250"/>
          <p14:tracePt t="3321" x="4494213" y="857250"/>
          <p14:tracePt t="3322" x="4529138" y="850900"/>
          <p14:tracePt t="3386" x="4529138" y="842963"/>
          <p14:tracePt t="3394" x="4529138" y="822325"/>
          <p14:tracePt t="3394" x="4529138" y="808038"/>
          <p14:tracePt t="3411" x="4529138" y="771525"/>
          <p14:tracePt t="3412" x="4529138" y="736600"/>
          <p14:tracePt t="3421" x="4500563" y="665163"/>
          <p14:tracePt t="3440" x="4457700" y="600075"/>
          <p14:tracePt t="3455" x="4408488" y="550863"/>
          <p14:tracePt t="3455" x="4386263" y="522288"/>
          <p14:tracePt t="3476" x="4357688" y="508000"/>
          <p14:tracePt t="3488" x="4308475" y="485775"/>
          <p14:tracePt t="3507" x="4286250" y="479425"/>
          <p14:tracePt t="3522" x="4279900" y="479425"/>
          <p14:tracePt t="3540" x="4271963" y="479425"/>
          <p14:tracePt t="3638" x="0" y="0"/>
        </p14:tracePtLst>
        <p14:tracePtLst>
          <p14:tracePt t="20841" x="4572000" y="3429000"/>
          <p14:tracePt t="21097" x="4529138" y="3429000"/>
          <p14:tracePt t="21099" x="4437063" y="3422650"/>
          <p14:tracePt t="21112" x="4343400" y="3414713"/>
          <p14:tracePt t="21113" x="4237038" y="3400425"/>
          <p14:tracePt t="21126" x="3929063" y="3371850"/>
          <p14:tracePt t="21142" x="3565525" y="3343275"/>
          <p14:tracePt t="21157" x="3194050" y="3314700"/>
          <p14:tracePt t="21157" x="3043238" y="3294063"/>
          <p14:tracePt t="21176" x="2871788" y="3279775"/>
          <p14:tracePt t="21191" x="2779713" y="3271838"/>
          <p14:tracePt t="21208" x="2728913" y="3271838"/>
          <p14:tracePt t="21225" x="2714625" y="3271838"/>
          <p14:tracePt t="21241" x="2708275" y="3271838"/>
          <p14:tracePt t="21258" x="2693988" y="3271838"/>
          <p14:tracePt t="21275" x="2651125" y="3314700"/>
          <p14:tracePt t="21291" x="2514600" y="3451225"/>
          <p14:tracePt t="21310" x="2422525" y="3551238"/>
          <p14:tracePt t="21326" x="2365375" y="3629025"/>
          <p14:tracePt t="21343" x="2328863" y="3694113"/>
          <p14:tracePt t="21360" x="2314575" y="3757613"/>
          <p14:tracePt t="21375" x="2308225" y="3829050"/>
          <p14:tracePt t="21393" x="2314575" y="3900488"/>
          <p14:tracePt t="21409" x="2351088" y="4000500"/>
          <p14:tracePt t="21426" x="2393950" y="4057650"/>
          <p14:tracePt t="21441" x="2443163" y="4108450"/>
          <p14:tracePt t="21460" x="2514600" y="4157663"/>
          <p14:tracePt t="21475" x="2600325" y="4194175"/>
          <p14:tracePt t="21491" x="2736850" y="4237038"/>
          <p14:tracePt t="21507" x="2986088" y="4286250"/>
          <p14:tracePt t="21524" x="3343275" y="4357688"/>
          <p14:tracePt t="21524" x="3543300" y="4386263"/>
          <p14:tracePt t="21541" x="3879850" y="4451350"/>
          <p14:tracePt t="21559" x="4171950" y="4486275"/>
          <p14:tracePt t="21574" x="4422775" y="4486275"/>
          <p14:tracePt t="21592" x="4608513" y="4443413"/>
          <p14:tracePt t="21608" x="4729163" y="4408488"/>
          <p14:tracePt t="21624" x="4794250" y="4379913"/>
          <p14:tracePt t="21641" x="4829175" y="4343400"/>
          <p14:tracePt t="21659" x="4865688" y="4294188"/>
          <p14:tracePt t="21673" x="4914900" y="4165600"/>
          <p14:tracePt t="21692" x="4929188" y="4065588"/>
          <p14:tracePt t="21708" x="4929188" y="3986213"/>
          <p14:tracePt t="21725" x="4929188" y="3929063"/>
          <p14:tracePt t="21741" x="4914900" y="3879850"/>
          <p14:tracePt t="21758" x="4900613" y="3857625"/>
          <p14:tracePt t="21773" x="4879975" y="3843338"/>
          <p14:tracePt t="21773" x="4857750" y="3836988"/>
          <p14:tracePt t="21792" x="4772025" y="3822700"/>
          <p14:tracePt t="21808" x="4600575" y="3814763"/>
          <p14:tracePt t="21825" x="4265613" y="3908425"/>
          <p14:tracePt t="21841" x="3957638" y="3994150"/>
          <p14:tracePt t="21859" x="3771900" y="4086225"/>
          <p14:tracePt t="21874" x="3714750" y="4114800"/>
          <p14:tracePt t="21892" x="3714750" y="4122738"/>
          <p14:tracePt t="21947" x="3714750" y="4129088"/>
          <p14:tracePt t="21955" x="3729038" y="4129088"/>
          <p14:tracePt t="21963" x="3786188" y="4137025"/>
          <p14:tracePt t="21971" x="3894138" y="4137025"/>
          <p14:tracePt t="2197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  <a:ln>
            <a:noFill/>
          </a:ln>
        </p:spPr>
        <p:txBody>
          <a:bodyPr/>
          <a:lstStyle/>
          <a:p>
            <a:r>
              <a:rPr lang="de-DE" dirty="0"/>
              <a:t>DIN </a:t>
            </a:r>
            <a:r>
              <a:rPr lang="de-DE" dirty="0" smtClean="0"/>
              <a:t>6827-3 : 2021-09</a:t>
            </a:r>
            <a:r>
              <a:rPr lang="de-DE" dirty="0"/>
              <a:t/>
            </a:r>
            <a:br>
              <a:rPr lang="de-DE" dirty="0"/>
            </a:br>
            <a:r>
              <a:rPr lang="de-DE" sz="1200" dirty="0">
                <a:solidFill>
                  <a:schemeClr val="tx1"/>
                </a:solidFill>
              </a:rPr>
              <a:t>Protokollierung bei der medizinischen Anwendung ionisierender Strahlung 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Teil</a:t>
            </a:r>
            <a:r>
              <a:rPr lang="de-DE" sz="1200" dirty="0">
                <a:solidFill>
                  <a:schemeClr val="tx1"/>
                </a:solidFill>
              </a:rPr>
              <a:t> 3:  </a:t>
            </a:r>
            <a:r>
              <a:rPr lang="de-DE" sz="1200" dirty="0" err="1" smtClean="0">
                <a:solidFill>
                  <a:schemeClr val="tx1"/>
                </a:solidFill>
              </a:rPr>
              <a:t>Brachytherapie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mit umschlossenen Strahlungsquellen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400600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dirty="0"/>
              <a:t>Recording in medical application of ionizing radiation - Part 3: Brachytherapy with enclosed radiation </a:t>
            </a:r>
            <a:r>
              <a:rPr lang="en-US" sz="1800" dirty="0" smtClean="0"/>
              <a:t>sources</a:t>
            </a:r>
            <a:br>
              <a:rPr lang="en-US" sz="1800" dirty="0" smtClean="0"/>
            </a:br>
            <a:r>
              <a:rPr lang="de-DE" sz="1600" b="0" dirty="0" err="1" smtClean="0">
                <a:solidFill>
                  <a:schemeClr val="tx1"/>
                </a:solidFill>
              </a:rPr>
              <a:t>Previous</a:t>
            </a:r>
            <a:r>
              <a:rPr lang="de-DE" sz="1600" b="0" dirty="0" smtClean="0">
                <a:solidFill>
                  <a:schemeClr val="tx1"/>
                </a:solidFill>
              </a:rPr>
              <a:t> </a:t>
            </a:r>
            <a:r>
              <a:rPr lang="de-DE" sz="1600" b="0" dirty="0" err="1">
                <a:solidFill>
                  <a:schemeClr val="tx1"/>
                </a:solidFill>
              </a:rPr>
              <a:t>release</a:t>
            </a:r>
            <a:r>
              <a:rPr lang="de-DE" sz="1600" b="0" dirty="0">
                <a:solidFill>
                  <a:schemeClr val="tx1"/>
                </a:solidFill>
              </a:rPr>
              <a:t>: </a:t>
            </a:r>
            <a:r>
              <a:rPr lang="de-DE" sz="1400" b="0" dirty="0" smtClean="0"/>
              <a:t>DIN 6827-3:2002-12</a:t>
            </a:r>
          </a:p>
          <a:p>
            <a:pPr marL="0" indent="0">
              <a:buNone/>
            </a:pPr>
            <a:endParaRPr lang="en-US" sz="2100" b="0" dirty="0"/>
          </a:p>
          <a:p>
            <a:r>
              <a:rPr lang="de-DE" sz="1800" dirty="0" err="1" smtClean="0">
                <a:solidFill>
                  <a:schemeClr val="tx1"/>
                </a:solidFill>
              </a:rPr>
              <a:t>adaptation</a:t>
            </a:r>
            <a:r>
              <a:rPr lang="de-DE" sz="1800" dirty="0" smtClean="0">
                <a:solidFill>
                  <a:schemeClr val="tx1"/>
                </a:solidFill>
              </a:rPr>
              <a:t> of </a:t>
            </a:r>
            <a:r>
              <a:rPr lang="de-DE" sz="1800" dirty="0" err="1" smtClean="0">
                <a:solidFill>
                  <a:schemeClr val="tx1"/>
                </a:solidFill>
              </a:rPr>
              <a:t>structure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EBRT- </a:t>
            </a:r>
            <a:r>
              <a:rPr lang="de-DE" sz="1800" dirty="0" err="1" smtClean="0">
                <a:solidFill>
                  <a:schemeClr val="tx1"/>
                </a:solidFill>
              </a:rPr>
              <a:t>standard</a:t>
            </a:r>
            <a:r>
              <a:rPr lang="de-DE" sz="1800" dirty="0" smtClean="0">
                <a:solidFill>
                  <a:schemeClr val="tx1"/>
                </a:solidFill>
              </a:rPr>
              <a:t> DIN</a:t>
            </a:r>
            <a:r>
              <a:rPr lang="de-DE" sz="1800" dirty="0">
                <a:solidFill>
                  <a:schemeClr val="tx1"/>
                </a:solidFill>
              </a:rPr>
              <a:t> </a:t>
            </a:r>
            <a:r>
              <a:rPr lang="de-DE" sz="1800" dirty="0" smtClean="0">
                <a:solidFill>
                  <a:schemeClr val="tx1"/>
                </a:solidFill>
              </a:rPr>
              <a:t>6827-1</a:t>
            </a:r>
          </a:p>
          <a:p>
            <a:r>
              <a:rPr lang="de-DE" sz="1800" dirty="0" err="1">
                <a:solidFill>
                  <a:schemeClr val="tx1"/>
                </a:solidFill>
              </a:rPr>
              <a:t>i</a:t>
            </a:r>
            <a:r>
              <a:rPr lang="de-DE" sz="1800" dirty="0" err="1" smtClean="0">
                <a:solidFill>
                  <a:schemeClr val="tx1"/>
                </a:solidFill>
              </a:rPr>
              <a:t>nclusion</a:t>
            </a:r>
            <a:r>
              <a:rPr lang="de-DE" sz="1800" dirty="0" smtClean="0"/>
              <a:t> of </a:t>
            </a:r>
            <a:r>
              <a:rPr lang="de-DE" sz="2100" dirty="0" smtClean="0">
                <a:solidFill>
                  <a:schemeClr val="accent2"/>
                </a:solidFill>
              </a:rPr>
              <a:t>electronic </a:t>
            </a:r>
            <a:r>
              <a:rPr lang="de-DE" sz="2100" dirty="0" err="1" smtClean="0">
                <a:solidFill>
                  <a:schemeClr val="accent2"/>
                </a:solidFill>
              </a:rPr>
              <a:t>recording</a:t>
            </a:r>
            <a:r>
              <a:rPr lang="de-DE" sz="2100" dirty="0" smtClean="0">
                <a:solidFill>
                  <a:schemeClr val="accent2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2100" dirty="0" err="1" smtClean="0"/>
              <a:t>requirement</a:t>
            </a:r>
            <a:r>
              <a:rPr lang="de-DE" sz="2100" dirty="0" smtClean="0"/>
              <a:t> </a:t>
            </a:r>
            <a:r>
              <a:rPr lang="de-DE" sz="2100" dirty="0"/>
              <a:t>of </a:t>
            </a:r>
            <a:r>
              <a:rPr lang="de-DE" sz="2100" dirty="0" err="1"/>
              <a:t>departmentally</a:t>
            </a:r>
            <a:r>
              <a:rPr lang="de-DE" sz="2100" dirty="0"/>
              <a:t> </a:t>
            </a:r>
            <a:r>
              <a:rPr lang="de-DE" sz="2100" dirty="0" err="1"/>
              <a:t>defined</a:t>
            </a:r>
            <a:r>
              <a:rPr lang="de-DE" sz="2100" dirty="0"/>
              <a:t> </a:t>
            </a:r>
            <a:r>
              <a:rPr lang="de-DE" sz="2100" dirty="0" err="1">
                <a:solidFill>
                  <a:schemeClr val="accent2"/>
                </a:solidFill>
              </a:rPr>
              <a:t>working</a:t>
            </a:r>
            <a:r>
              <a:rPr lang="de-DE" sz="2100" dirty="0">
                <a:solidFill>
                  <a:schemeClr val="accent2"/>
                </a:solidFill>
              </a:rPr>
              <a:t> </a:t>
            </a:r>
            <a:r>
              <a:rPr lang="de-DE" sz="2100" dirty="0" err="1">
                <a:solidFill>
                  <a:schemeClr val="accent2"/>
                </a:solidFill>
              </a:rPr>
              <a:t>procedures</a:t>
            </a:r>
            <a:r>
              <a:rPr lang="de-DE" sz="2100" dirty="0">
                <a:solidFill>
                  <a:schemeClr val="accent2"/>
                </a:solidFill>
              </a:rPr>
              <a:t> </a:t>
            </a:r>
            <a:r>
              <a:rPr lang="de-DE" sz="2100" dirty="0" err="1">
                <a:solidFill>
                  <a:schemeClr val="accent2"/>
                </a:solidFill>
              </a:rPr>
              <a:t>for</a:t>
            </a:r>
            <a:r>
              <a:rPr lang="de-DE" sz="2100" dirty="0">
                <a:solidFill>
                  <a:schemeClr val="accent2"/>
                </a:solidFill>
              </a:rPr>
              <a:t> electronic </a:t>
            </a:r>
            <a:r>
              <a:rPr lang="de-DE" sz="2100" dirty="0" err="1" smtClean="0">
                <a:solidFill>
                  <a:schemeClr val="accent2"/>
                </a:solidFill>
              </a:rPr>
              <a:t>signatures</a:t>
            </a:r>
            <a:r>
              <a:rPr lang="de-DE" sz="2100" dirty="0" smtClean="0">
                <a:solidFill>
                  <a:schemeClr val="accent2"/>
                </a:solidFill>
              </a:rPr>
              <a:t>               </a:t>
            </a:r>
            <a:r>
              <a:rPr lang="de-DE" sz="1400" dirty="0" err="1" smtClean="0">
                <a:solidFill>
                  <a:schemeClr val="tx1"/>
                </a:solidFill>
              </a:rPr>
              <a:t>para</a:t>
            </a:r>
            <a:r>
              <a:rPr lang="de-DE" sz="1400" dirty="0" smtClean="0">
                <a:solidFill>
                  <a:schemeClr val="tx1"/>
                </a:solidFill>
              </a:rPr>
              <a:t> 4.2.1</a:t>
            </a:r>
            <a:r>
              <a:rPr lang="de-DE" sz="1400" dirty="0">
                <a:solidFill>
                  <a:schemeClr val="tx1"/>
                </a:solidFill>
              </a:rPr>
              <a:t/>
            </a:r>
            <a:br>
              <a:rPr lang="de-DE" sz="1400" dirty="0">
                <a:solidFill>
                  <a:schemeClr val="tx1"/>
                </a:solidFill>
              </a:rPr>
            </a:br>
            <a:endParaRPr lang="de-DE" sz="1400" dirty="0">
              <a:solidFill>
                <a:schemeClr val="tx1"/>
              </a:solidFill>
            </a:endParaRPr>
          </a:p>
          <a:p>
            <a:r>
              <a:rPr lang="de-DE" sz="2100" dirty="0" smtClean="0">
                <a:solidFill>
                  <a:schemeClr val="tx1"/>
                </a:solidFill>
              </a:rPr>
              <a:t>Rules (</a:t>
            </a:r>
            <a:r>
              <a:rPr lang="de-DE" sz="2100" dirty="0" err="1" smtClean="0">
                <a:solidFill>
                  <a:schemeClr val="tx1"/>
                </a:solidFill>
              </a:rPr>
              <a:t>items</a:t>
            </a:r>
            <a:r>
              <a:rPr lang="de-DE" sz="2100" dirty="0" smtClean="0">
                <a:solidFill>
                  <a:schemeClr val="tx1"/>
                </a:solidFill>
              </a:rPr>
              <a:t>) </a:t>
            </a:r>
            <a:r>
              <a:rPr lang="de-DE" sz="2100" dirty="0" err="1" smtClean="0">
                <a:solidFill>
                  <a:schemeClr val="tx1"/>
                </a:solidFill>
              </a:rPr>
              <a:t>for</a:t>
            </a:r>
            <a:r>
              <a:rPr lang="de-DE" sz="2100" dirty="0" smtClean="0">
                <a:solidFill>
                  <a:schemeClr val="tx1"/>
                </a:solidFill>
              </a:rPr>
              <a:t> </a:t>
            </a:r>
            <a:r>
              <a:rPr lang="de-DE" sz="2100" dirty="0" err="1" smtClean="0">
                <a:solidFill>
                  <a:schemeClr val="tx1"/>
                </a:solidFill>
              </a:rPr>
              <a:t>interplay</a:t>
            </a:r>
            <a:r>
              <a:rPr lang="de-DE" sz="2100" dirty="0" smtClean="0">
                <a:solidFill>
                  <a:schemeClr val="tx1"/>
                </a:solidFill>
              </a:rPr>
              <a:t> of </a:t>
            </a:r>
            <a:r>
              <a:rPr lang="de-DE" sz="2100" dirty="0" err="1" smtClean="0">
                <a:solidFill>
                  <a:schemeClr val="tx1"/>
                </a:solidFill>
              </a:rPr>
              <a:t>recording</a:t>
            </a:r>
            <a:r>
              <a:rPr lang="de-DE" sz="2100" dirty="0" smtClean="0">
                <a:solidFill>
                  <a:schemeClr val="tx1"/>
                </a:solidFill>
              </a:rPr>
              <a:t> </a:t>
            </a:r>
            <a:r>
              <a:rPr lang="de-DE" sz="2100" dirty="0" err="1" smtClean="0">
                <a:solidFill>
                  <a:schemeClr val="tx1"/>
                </a:solidFill>
              </a:rPr>
              <a:t>and</a:t>
            </a:r>
            <a:r>
              <a:rPr lang="de-DE" sz="2100" dirty="0" smtClean="0">
                <a:solidFill>
                  <a:schemeClr val="tx1"/>
                </a:solidFill>
              </a:rPr>
              <a:t> </a:t>
            </a:r>
            <a:r>
              <a:rPr lang="de-DE" sz="3600" dirty="0" smtClean="0">
                <a:solidFill>
                  <a:schemeClr val="accent2"/>
                </a:solidFill>
              </a:rPr>
              <a:t>Quality </a:t>
            </a:r>
            <a:r>
              <a:rPr lang="de-DE" sz="3600" dirty="0" err="1" smtClean="0">
                <a:solidFill>
                  <a:schemeClr val="accent2"/>
                </a:solidFill>
              </a:rPr>
              <a:t>Mangement</a:t>
            </a:r>
            <a:r>
              <a:rPr lang="de-DE" sz="3600" dirty="0" smtClean="0">
                <a:solidFill>
                  <a:schemeClr val="accent2"/>
                </a:solidFill>
              </a:rPr>
              <a:t> System </a:t>
            </a:r>
            <a:r>
              <a:rPr lang="de-DE" sz="2600" dirty="0">
                <a:solidFill>
                  <a:schemeClr val="accent2"/>
                </a:solidFill>
              </a:rPr>
              <a:t/>
            </a:r>
            <a:br>
              <a:rPr lang="de-DE" sz="2600" dirty="0">
                <a:solidFill>
                  <a:schemeClr val="accent2"/>
                </a:solidFill>
              </a:rPr>
            </a:br>
            <a:r>
              <a:rPr lang="de-DE" sz="2600" dirty="0" smtClean="0">
                <a:solidFill>
                  <a:schemeClr val="accent2"/>
                </a:solidFill>
              </a:rPr>
              <a:t>QMS </a:t>
            </a:r>
            <a:r>
              <a:rPr lang="de-DE" sz="1700" dirty="0" err="1"/>
              <a:t>recommended</a:t>
            </a:r>
            <a:r>
              <a:rPr lang="de-DE" sz="1700" dirty="0"/>
              <a:t> in </a:t>
            </a:r>
            <a:r>
              <a:rPr lang="de-DE" sz="1700" dirty="0" err="1"/>
              <a:t>RL.Strl.Sch.Med</a:t>
            </a:r>
            <a:r>
              <a:rPr lang="de-DE" sz="1700" dirty="0" smtClean="0"/>
              <a:t>. (2011) </a:t>
            </a:r>
            <a:r>
              <a:rPr lang="de-DE" sz="1700" dirty="0" err="1"/>
              <a:t>para</a:t>
            </a:r>
            <a:r>
              <a:rPr lang="de-DE" sz="1700" dirty="0"/>
              <a:t> 7.3, </a:t>
            </a:r>
            <a:r>
              <a:rPr lang="de-DE" sz="1700" dirty="0" smtClean="0"/>
              <a:t>  DIN 6870-1 : 2009 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3500" dirty="0">
                <a:solidFill>
                  <a:schemeClr val="tx1"/>
                </a:solidFill>
              </a:rPr>
              <a:t> </a:t>
            </a:r>
            <a:r>
              <a:rPr lang="de-DE" sz="3500" dirty="0" smtClean="0">
                <a:solidFill>
                  <a:schemeClr val="tx1"/>
                </a:solidFill>
              </a:rPr>
              <a:t>  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700" dirty="0" err="1" smtClean="0"/>
              <a:t>recommendation</a:t>
            </a:r>
            <a:r>
              <a:rPr lang="de-DE" sz="1700" dirty="0" smtClean="0"/>
              <a:t> </a:t>
            </a:r>
            <a:r>
              <a:rPr lang="de-DE" sz="1700" dirty="0" err="1" smtClean="0"/>
              <a:t>to</a:t>
            </a:r>
            <a:r>
              <a:rPr lang="de-DE" sz="1700" dirty="0" smtClean="0"/>
              <a:t> </a:t>
            </a:r>
            <a:r>
              <a:rPr lang="de-DE" sz="1700" dirty="0" err="1" smtClean="0"/>
              <a:t>define</a:t>
            </a:r>
            <a:r>
              <a:rPr lang="de-DE" sz="1700" dirty="0" smtClean="0"/>
              <a:t> </a:t>
            </a:r>
            <a:r>
              <a:rPr lang="de-DE" sz="1700" dirty="0" err="1" smtClean="0"/>
              <a:t>procedures</a:t>
            </a:r>
            <a:r>
              <a:rPr lang="de-DE" sz="1700" dirty="0" smtClean="0"/>
              <a:t> in </a:t>
            </a:r>
            <a:r>
              <a:rPr lang="de-DE" sz="1700" dirty="0" err="1" smtClean="0"/>
              <a:t>the</a:t>
            </a:r>
            <a:r>
              <a:rPr lang="de-DE" sz="1700" dirty="0" smtClean="0"/>
              <a:t> QMS :	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				  </a:t>
            </a:r>
            <a:r>
              <a:rPr lang="de-DE" sz="1400" dirty="0" smtClean="0">
                <a:solidFill>
                  <a:schemeClr val="tx1"/>
                </a:solidFill>
              </a:rPr>
              <a:t>4.2.8.7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r>
              <a:rPr lang="de-DE" sz="1700" dirty="0" smtClean="0"/>
              <a:t/>
            </a:r>
            <a:br>
              <a:rPr lang="de-DE" sz="1700" dirty="0" smtClean="0"/>
            </a:br>
            <a:r>
              <a:rPr lang="de-DE" sz="1700" dirty="0" smtClean="0"/>
              <a:t>	- </a:t>
            </a:r>
            <a:r>
              <a:rPr lang="de-DE" sz="1700" dirty="0" err="1" smtClean="0"/>
              <a:t>for</a:t>
            </a:r>
            <a:r>
              <a:rPr lang="de-DE" sz="1700" dirty="0" smtClean="0"/>
              <a:t> </a:t>
            </a:r>
            <a:r>
              <a:rPr lang="de-DE" sz="1700" dirty="0" err="1" smtClean="0"/>
              <a:t>positioning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 smtClean="0"/>
              <a:t> 	- </a:t>
            </a:r>
            <a:r>
              <a:rPr lang="de-DE" sz="1700" dirty="0" err="1" smtClean="0"/>
              <a:t>position</a:t>
            </a:r>
            <a:r>
              <a:rPr lang="de-DE" sz="1700" dirty="0" smtClean="0"/>
              <a:t> </a:t>
            </a:r>
            <a:r>
              <a:rPr lang="de-DE" sz="1700" dirty="0" err="1" smtClean="0"/>
              <a:t>verification</a:t>
            </a:r>
            <a:r>
              <a:rPr lang="de-DE" sz="1700" dirty="0" smtClean="0"/>
              <a:t/>
            </a:r>
            <a:br>
              <a:rPr lang="de-DE" sz="1700" dirty="0" smtClean="0"/>
            </a:br>
            <a:r>
              <a:rPr lang="de-DE" sz="1700" dirty="0" smtClean="0"/>
              <a:t>	- dose </a:t>
            </a:r>
            <a:r>
              <a:rPr lang="de-DE" sz="1700" dirty="0" err="1" smtClean="0"/>
              <a:t>verification</a:t>
            </a:r>
            <a:r>
              <a:rPr lang="de-DE" sz="1700" dirty="0" smtClean="0"/>
              <a:t> </a:t>
            </a:r>
            <a:br>
              <a:rPr lang="de-DE" sz="1700" dirty="0" smtClean="0"/>
            </a:br>
            <a:r>
              <a:rPr lang="de-DE" sz="2400" dirty="0" smtClean="0"/>
              <a:t>    </a:t>
            </a:r>
            <a:r>
              <a:rPr lang="de-DE" sz="1700" dirty="0" smtClean="0"/>
              <a:t> </a:t>
            </a:r>
            <a:r>
              <a:rPr lang="de-DE" sz="1700" dirty="0" err="1" smtClean="0"/>
              <a:t>tolerances</a:t>
            </a:r>
            <a:r>
              <a:rPr lang="de-DE" sz="1700" dirty="0" smtClean="0"/>
              <a:t>  </a:t>
            </a:r>
            <a:r>
              <a:rPr lang="de-DE" sz="1700" dirty="0" err="1" smtClean="0"/>
              <a:t>for</a:t>
            </a:r>
            <a:r>
              <a:rPr lang="de-DE" sz="1700" dirty="0" smtClean="0"/>
              <a:t> dose </a:t>
            </a:r>
            <a:r>
              <a:rPr lang="de-DE" sz="1700" dirty="0" err="1" smtClean="0"/>
              <a:t>and</a:t>
            </a:r>
            <a:r>
              <a:rPr lang="de-DE" sz="1700" dirty="0" smtClean="0"/>
              <a:t> </a:t>
            </a:r>
            <a:r>
              <a:rPr lang="de-DE" sz="1700" dirty="0" err="1" smtClean="0"/>
              <a:t>positioning</a:t>
            </a:r>
            <a:r>
              <a:rPr lang="de-DE" sz="1700" dirty="0"/>
              <a:t>   </a:t>
            </a:r>
            <a:r>
              <a:rPr lang="de-DE" sz="1700" dirty="0" smtClean="0"/>
              <a:t>        			               </a:t>
            </a:r>
            <a:r>
              <a:rPr lang="de-DE" sz="1400" dirty="0" err="1" smtClean="0">
                <a:solidFill>
                  <a:schemeClr val="tx1"/>
                </a:solidFill>
              </a:rPr>
              <a:t>see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>
                <a:solidFill>
                  <a:schemeClr val="tx1"/>
                </a:solidFill>
              </a:rPr>
              <a:t>also SSK-Stellungnahme v. 15./</a:t>
            </a:r>
            <a:r>
              <a:rPr lang="de-DE" sz="1400" dirty="0" smtClean="0">
                <a:solidFill>
                  <a:schemeClr val="tx1"/>
                </a:solidFill>
              </a:rPr>
              <a:t>16.02.2018</a:t>
            </a:r>
            <a:r>
              <a:rPr lang="de-DE" sz="1400" dirty="0">
                <a:solidFill>
                  <a:schemeClr val="tx1"/>
                </a:solidFill>
              </a:rPr>
              <a:t/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700" dirty="0" smtClean="0"/>
              <a:t>	- </a:t>
            </a:r>
            <a:r>
              <a:rPr lang="de-DE" sz="1700" dirty="0" err="1" smtClean="0"/>
              <a:t>are</a:t>
            </a:r>
            <a:r>
              <a:rPr lang="de-DE" sz="1700" dirty="0" smtClean="0"/>
              <a:t> </a:t>
            </a:r>
            <a:r>
              <a:rPr lang="de-DE" sz="1700" dirty="0" err="1" smtClean="0"/>
              <a:t>defined</a:t>
            </a:r>
            <a:r>
              <a:rPr lang="de-DE" sz="1700" dirty="0" smtClean="0"/>
              <a:t> in QMS</a:t>
            </a:r>
            <a:br>
              <a:rPr lang="de-DE" sz="1700" dirty="0" smtClean="0"/>
            </a:br>
            <a:r>
              <a:rPr lang="de-DE" sz="1700" dirty="0" smtClean="0"/>
              <a:t>	- </a:t>
            </a:r>
            <a:r>
              <a:rPr lang="de-DE" sz="1700" dirty="0" err="1" smtClean="0"/>
              <a:t>exceeding</a:t>
            </a:r>
            <a:r>
              <a:rPr lang="de-DE" sz="1700" dirty="0" smtClean="0"/>
              <a:t> of </a:t>
            </a:r>
            <a:r>
              <a:rPr lang="de-DE" sz="1700" dirty="0" err="1" smtClean="0"/>
              <a:t>limits</a:t>
            </a:r>
            <a:r>
              <a:rPr lang="de-DE" sz="1700" dirty="0" smtClean="0"/>
              <a:t> must </a:t>
            </a:r>
            <a:r>
              <a:rPr lang="de-DE" sz="1700" dirty="0" err="1" smtClean="0"/>
              <a:t>be</a:t>
            </a:r>
            <a:r>
              <a:rPr lang="de-DE" sz="1700" dirty="0" smtClean="0"/>
              <a:t> </a:t>
            </a:r>
            <a:r>
              <a:rPr lang="de-DE" sz="1700" dirty="0" err="1" smtClean="0"/>
              <a:t>recorded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endParaRPr lang="de-DE" sz="1800" dirty="0" smtClean="0">
              <a:solidFill>
                <a:schemeClr val="tx1"/>
              </a:solidFill>
            </a:endParaRPr>
          </a:p>
          <a:p>
            <a:r>
              <a:rPr lang="de-DE" sz="3600" dirty="0" err="1" smtClean="0">
                <a:solidFill>
                  <a:schemeClr val="accent2"/>
                </a:solidFill>
              </a:rPr>
              <a:t>Adverse</a:t>
            </a:r>
            <a:r>
              <a:rPr lang="de-DE" sz="3600" dirty="0" smtClean="0">
                <a:solidFill>
                  <a:schemeClr val="accent2"/>
                </a:solidFill>
              </a:rPr>
              <a:t> </a:t>
            </a:r>
            <a:r>
              <a:rPr lang="de-DE" sz="3600" dirty="0" err="1" smtClean="0">
                <a:solidFill>
                  <a:schemeClr val="accent2"/>
                </a:solidFill>
              </a:rPr>
              <a:t>events</a:t>
            </a:r>
            <a:r>
              <a:rPr lang="de-DE" sz="3600" dirty="0" smtClean="0">
                <a:solidFill>
                  <a:schemeClr val="accent2"/>
                </a:solidFill>
              </a:rPr>
              <a:t> </a:t>
            </a:r>
            <a:r>
              <a:rPr lang="de-DE" sz="2100" dirty="0" smtClean="0">
                <a:solidFill>
                  <a:schemeClr val="accent2"/>
                </a:solidFill>
              </a:rPr>
              <a:t>(„bedeutsame Vorkommnisse“)  must </a:t>
            </a:r>
            <a:r>
              <a:rPr lang="de-DE" sz="2100" dirty="0" err="1" smtClean="0">
                <a:solidFill>
                  <a:schemeClr val="accent2"/>
                </a:solidFill>
              </a:rPr>
              <a:t>be</a:t>
            </a:r>
            <a:r>
              <a:rPr lang="de-DE" sz="2100" dirty="0" smtClean="0">
                <a:solidFill>
                  <a:schemeClr val="accent2"/>
                </a:solidFill>
              </a:rPr>
              <a:t> </a:t>
            </a:r>
            <a:r>
              <a:rPr lang="de-DE" sz="2100" dirty="0" err="1" smtClean="0">
                <a:solidFill>
                  <a:schemeClr val="accent2"/>
                </a:solidFill>
              </a:rPr>
              <a:t>recorded</a:t>
            </a:r>
            <a:r>
              <a:rPr lang="de-DE" sz="2100" dirty="0" smtClean="0">
                <a:solidFill>
                  <a:schemeClr val="accent2"/>
                </a:solidFill>
              </a:rPr>
              <a:t> :</a:t>
            </a:r>
            <a:r>
              <a:rPr lang="de-DE" sz="1800" dirty="0" smtClean="0">
                <a:solidFill>
                  <a:schemeClr val="accent2"/>
                </a:solidFill>
              </a:rPr>
              <a:t/>
            </a:r>
            <a:br>
              <a:rPr lang="de-DE" sz="1800" dirty="0" smtClean="0">
                <a:solidFill>
                  <a:schemeClr val="accent2"/>
                </a:solidFill>
              </a:rPr>
            </a:br>
            <a:r>
              <a:rPr lang="de-DE" sz="1500" dirty="0" smtClean="0">
                <a:solidFill>
                  <a:schemeClr val="accent2"/>
                </a:solidFill>
              </a:rPr>
              <a:t>in </a:t>
            </a:r>
            <a:r>
              <a:rPr lang="de-DE" sz="1500" dirty="0" err="1" smtClean="0">
                <a:solidFill>
                  <a:schemeClr val="accent2"/>
                </a:solidFill>
              </a:rPr>
              <a:t>connection</a:t>
            </a:r>
            <a:r>
              <a:rPr lang="de-DE" sz="1500" dirty="0" smtClean="0">
                <a:solidFill>
                  <a:schemeClr val="accent2"/>
                </a:solidFill>
              </a:rPr>
              <a:t> </a:t>
            </a:r>
            <a:r>
              <a:rPr lang="de-DE" sz="1500" dirty="0" err="1" smtClean="0">
                <a:solidFill>
                  <a:schemeClr val="accent2"/>
                </a:solidFill>
              </a:rPr>
              <a:t>with</a:t>
            </a:r>
            <a:r>
              <a:rPr lang="de-DE" sz="1500" dirty="0" smtClean="0">
                <a:solidFill>
                  <a:schemeClr val="accent2"/>
                </a:solidFill>
              </a:rPr>
              <a:t> § 90 </a:t>
            </a:r>
            <a:r>
              <a:rPr lang="de-DE" sz="1500" dirty="0" err="1" smtClean="0">
                <a:solidFill>
                  <a:schemeClr val="accent2"/>
                </a:solidFill>
              </a:rPr>
              <a:t>Strl.Sch.G</a:t>
            </a:r>
            <a:r>
              <a:rPr lang="de-DE" sz="1500" dirty="0" smtClean="0">
                <a:solidFill>
                  <a:schemeClr val="accent2"/>
                </a:solidFill>
              </a:rPr>
              <a:t>. (2017)</a:t>
            </a:r>
            <a:r>
              <a:rPr lang="de-DE" sz="800" dirty="0" smtClean="0">
                <a:solidFill>
                  <a:schemeClr val="tx1"/>
                </a:solidFill>
              </a:rPr>
              <a:t/>
            </a:r>
            <a:br>
              <a:rPr lang="de-DE" sz="800" dirty="0" smtClean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/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400" dirty="0" smtClean="0"/>
              <a:t>4.3.3.8 	Bedeutsame </a:t>
            </a:r>
            <a:r>
              <a:rPr lang="de-DE" sz="1400" dirty="0"/>
              <a:t>Vorkommnisse </a:t>
            </a:r>
            <a:endParaRPr lang="de-DE" sz="1400" b="0" dirty="0"/>
          </a:p>
          <a:p>
            <a:pPr marL="0" indent="0">
              <a:buNone/>
            </a:pPr>
            <a:r>
              <a:rPr lang="de-DE" sz="1400" b="0" dirty="0" smtClean="0"/>
              <a:t>Treten </a:t>
            </a:r>
            <a:r>
              <a:rPr lang="de-DE" sz="1400" b="0" dirty="0"/>
              <a:t>Ereignisse auf, die den Behandlungserfolg gefährden oder dem </a:t>
            </a:r>
            <a:r>
              <a:rPr lang="de-DE" sz="1400" b="0" cap="small" dirty="0" smtClean="0"/>
              <a:t>Patienten</a:t>
            </a:r>
            <a:r>
              <a:rPr lang="de-DE" sz="1400" b="0" dirty="0" smtClean="0"/>
              <a:t> </a:t>
            </a:r>
            <a:r>
              <a:rPr lang="de-DE" sz="1400" b="0" dirty="0"/>
              <a:t>Schaden zufügen </a:t>
            </a:r>
            <a:r>
              <a:rPr lang="de-DE" sz="1400" b="0" dirty="0" smtClean="0"/>
              <a:t>könnten</a:t>
            </a:r>
            <a:r>
              <a:rPr lang="de-DE" sz="1400" b="0" dirty="0"/>
              <a:t>, sind die Umstände und mögliche Folgen, einschließlich getroffener Maßnahmen, zu </a:t>
            </a:r>
            <a:r>
              <a:rPr lang="de-DE" sz="1400" b="0" dirty="0" smtClean="0"/>
              <a:t>protokollieren.</a:t>
            </a:r>
            <a:br>
              <a:rPr lang="de-DE" sz="1400" b="0" dirty="0" smtClean="0"/>
            </a:br>
            <a:r>
              <a:rPr lang="de-DE" sz="600" b="0" dirty="0" smtClean="0"/>
              <a:t> </a:t>
            </a:r>
            <a:endParaRPr lang="de-DE" sz="600" b="0" dirty="0"/>
          </a:p>
          <a:p>
            <a:pPr marL="0" indent="0">
              <a:buNone/>
            </a:pPr>
            <a:r>
              <a:rPr lang="de-DE" sz="1400" b="0" dirty="0" smtClean="0"/>
              <a:t>ANMERKUNG </a:t>
            </a:r>
            <a:r>
              <a:rPr lang="de-DE" sz="1400" b="0" dirty="0"/>
              <a:t>Dazu zählt zum Beispiel eine Unter- bzw. Überdosierung in Relation zur </a:t>
            </a:r>
            <a:r>
              <a:rPr lang="de-DE" sz="1400" b="0" cap="small" dirty="0" smtClean="0"/>
              <a:t>Dosierungsverordnung</a:t>
            </a:r>
            <a:r>
              <a:rPr lang="de-DE" sz="1400" b="0" dirty="0" smtClean="0"/>
              <a:t>	</a:t>
            </a:r>
            <a:br>
              <a:rPr lang="de-DE" sz="1400" b="0" dirty="0" smtClean="0"/>
            </a:br>
            <a:r>
              <a:rPr lang="de-DE" sz="800" b="0" dirty="0" smtClean="0"/>
              <a:t/>
            </a:r>
            <a:br>
              <a:rPr lang="de-DE" sz="800" b="0" dirty="0" smtClean="0"/>
            </a:br>
            <a:r>
              <a:rPr lang="de-DE" sz="1400" b="0" dirty="0" smtClean="0"/>
              <a:t>Unabhängig </a:t>
            </a:r>
            <a:r>
              <a:rPr lang="de-DE" sz="1400" b="0" dirty="0"/>
              <a:t>von der patientenspezifischen Protokollierung sind in diesem Fall auch die gesetzlichen Anforderungen, z.B. Meldepflichten und Maßnahmen zur zukünftigen Fehlervermeidung usw., zu beachten.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5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53"/>
    </mc:Choice>
    <mc:Fallback xmlns="">
      <p:transition spd="slow" advTm="13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89" x="3536950" y="1836738"/>
          <p14:tracePt t="20503" x="3536950" y="1828800"/>
          <p14:tracePt t="20508" x="3536950" y="1822450"/>
          <p14:tracePt t="20519" x="3536950" y="1793875"/>
          <p14:tracePt t="20536" x="3536950" y="1779588"/>
          <p14:tracePt t="20551" x="3536950" y="1765300"/>
          <p14:tracePt t="20568" x="3536950" y="1743075"/>
          <p14:tracePt t="20588" x="3536950" y="1708150"/>
          <p14:tracePt t="20603" x="3536950" y="1671638"/>
          <p14:tracePt t="20603" x="3536950" y="1665288"/>
          <p14:tracePt t="20621" x="3522663" y="1628775"/>
          <p14:tracePt t="20637" x="3514725" y="1571625"/>
          <p14:tracePt t="20656" x="3508375" y="1508125"/>
          <p14:tracePt t="20672" x="3494088" y="1465263"/>
          <p14:tracePt t="20691" x="3494088" y="1457325"/>
          <p14:tracePt t="20703" x="3494088" y="1450975"/>
          <p14:tracePt t="20721" x="3486150" y="1450975"/>
          <p14:tracePt t="20792" x="3479800" y="1450975"/>
          <p14:tracePt t="20800" x="3471863" y="1450975"/>
          <p14:tracePt t="20805" x="3451225" y="1450975"/>
          <p14:tracePt t="20819" x="3422650" y="1457325"/>
          <p14:tracePt t="20836" x="3379788" y="1465263"/>
          <p14:tracePt t="20855" x="3351213" y="1471613"/>
          <p14:tracePt t="20871" x="3336925" y="1471613"/>
          <p14:tracePt t="20886" x="3300413" y="1500188"/>
          <p14:tracePt t="20904" x="3279775" y="1528763"/>
          <p14:tracePt t="20921" x="3251200" y="1565275"/>
          <p14:tracePt t="20938" x="3214688" y="1628775"/>
          <p14:tracePt t="20953" x="3179763" y="1700213"/>
          <p14:tracePt t="20970" x="3165475" y="1757363"/>
          <p14:tracePt t="20987" x="3151188" y="1800225"/>
          <p14:tracePt t="20987" x="3151188" y="1814513"/>
          <p14:tracePt t="21005" x="3151188" y="1828800"/>
          <p14:tracePt t="21098" x="3151188" y="1836738"/>
          <p14:tracePt t="21102" x="3171825" y="1843088"/>
          <p14:tracePt t="21104" x="3194050" y="1851025"/>
          <p14:tracePt t="21119" x="3322638" y="1893888"/>
          <p14:tracePt t="21137" x="3429000" y="1936750"/>
          <p14:tracePt t="21153" x="3536950" y="1965325"/>
          <p14:tracePt t="21171" x="3622675" y="1979613"/>
          <p14:tracePt t="21187" x="3651250" y="1979613"/>
          <p14:tracePt t="21292" x="3671888" y="1951038"/>
          <p14:tracePt t="21292" x="0" y="0"/>
        </p14:tracePtLst>
        <p14:tracePtLst>
          <p14:tracePt t="29511" x="2851150" y="3086100"/>
          <p14:tracePt t="29531" x="2851150" y="3071813"/>
          <p14:tracePt t="29539" x="2851150" y="3065463"/>
          <p14:tracePt t="29540" x="2851150" y="3057525"/>
          <p14:tracePt t="29555" x="2836863" y="3028950"/>
          <p14:tracePt t="29572" x="2828925" y="3014663"/>
          <p14:tracePt t="29587" x="2828925" y="3000375"/>
          <p14:tracePt t="29606" x="2814638" y="2971800"/>
          <p14:tracePt t="29621" x="2800350" y="2928938"/>
          <p14:tracePt t="29640" x="2786063" y="2900363"/>
          <p14:tracePt t="29655" x="2751138" y="2851150"/>
          <p14:tracePt t="29672" x="2708275" y="2808288"/>
          <p14:tracePt t="29687" x="2665413" y="2736850"/>
          <p14:tracePt t="29707" x="2628900" y="2679700"/>
          <p14:tracePt t="29722" x="2600325" y="2636838"/>
          <p14:tracePt t="29739" x="2571750" y="2600325"/>
          <p14:tracePt t="29754" x="2543175" y="2551113"/>
          <p14:tracePt t="29754" x="2536825" y="2536825"/>
          <p14:tracePt t="29773" x="2522538" y="2508250"/>
          <p14:tracePt t="29788" x="2514600" y="2486025"/>
          <p14:tracePt t="29806" x="2508250" y="2471738"/>
          <p14:tracePt t="29821" x="2493963" y="2457450"/>
          <p14:tracePt t="29839" x="2465388" y="2443163"/>
          <p14:tracePt t="29854" x="2436813" y="2414588"/>
          <p14:tracePt t="29872" x="2393950" y="2371725"/>
          <p14:tracePt t="29889" x="2336800" y="2328863"/>
          <p14:tracePt t="29906" x="2257425" y="2286000"/>
          <p14:tracePt t="29922" x="2200275" y="2265363"/>
          <p14:tracePt t="29938" x="2151063" y="2243138"/>
          <p14:tracePt t="29955" x="2100263" y="2228850"/>
          <p14:tracePt t="29972" x="2051050" y="2214563"/>
          <p14:tracePt t="29988" x="1957388" y="2200275"/>
          <p14:tracePt t="29988" x="1893888" y="2193925"/>
          <p14:tracePt t="30007" x="1828800" y="2185988"/>
          <p14:tracePt t="30021" x="1585913" y="2171700"/>
          <p14:tracePt t="30041" x="1443038" y="2171700"/>
          <p14:tracePt t="30054" x="1336675" y="2171700"/>
          <p14:tracePt t="30074" x="1308100" y="2171700"/>
          <p14:tracePt t="30134" x="1308100" y="2193925"/>
          <p14:tracePt t="30170" x="1308100" y="2208213"/>
          <p14:tracePt t="30178" x="1308100" y="2222500"/>
          <p14:tracePt t="30188" x="1308100" y="2251075"/>
          <p14:tracePt t="30192" x="1308100" y="2286000"/>
          <p14:tracePt t="30204" x="1314450" y="2314575"/>
          <p14:tracePt t="30222" x="1328738" y="2336800"/>
          <p14:tracePt t="30239" x="1343025" y="2371725"/>
          <p14:tracePt t="30254" x="1371600" y="2408238"/>
          <p14:tracePt t="30273" x="1385888" y="2414588"/>
          <p14:tracePt t="30288" x="1422400" y="2443163"/>
          <p14:tracePt t="30305" x="1500188" y="2479675"/>
          <p14:tracePt t="30322" x="1600200" y="2508250"/>
          <p14:tracePt t="30338" x="1722438" y="2551113"/>
          <p14:tracePt t="30355" x="1879600" y="2579688"/>
          <p14:tracePt t="30373" x="2065338" y="2614613"/>
          <p14:tracePt t="30389" x="2171700" y="2628900"/>
          <p14:tracePt t="30406" x="2243138" y="2628900"/>
          <p14:tracePt t="30421" x="2293938" y="2628900"/>
          <p14:tracePt t="30439" x="2328863" y="2622550"/>
          <p14:tracePt t="30454" x="2371725" y="2614613"/>
          <p14:tracePt t="30472" x="2436813" y="2593975"/>
          <p14:tracePt t="30489" x="2528888" y="2579688"/>
          <p14:tracePt t="30505" x="2636838" y="2565400"/>
          <p14:tracePt t="30522" x="2800350" y="2557463"/>
          <p14:tracePt t="30538" x="2908300" y="2557463"/>
          <p14:tracePt t="30557" x="2994025" y="2543175"/>
          <p14:tracePt t="30571" x="3043238" y="2536825"/>
          <p14:tracePt t="30591" x="3057525" y="2528888"/>
          <p14:tracePt t="30678" x="3057525" y="2500313"/>
          <p14:tracePt t="30687" x="3079750" y="2457450"/>
          <p14:tracePt t="30696" x="3100388" y="2428875"/>
          <p14:tracePt t="30704" x="3143250" y="2371725"/>
          <p14:tracePt t="30704" x="0" y="0"/>
        </p14:tracePtLst>
        <p14:tracePtLst>
          <p14:tracePt t="42405" x="3308350" y="3000375"/>
          <p14:tracePt t="42505" x="3308350" y="2994025"/>
          <p14:tracePt t="42523" x="3308350" y="2979738"/>
          <p14:tracePt t="42532" x="3308350" y="2971800"/>
          <p14:tracePt t="42532" x="3308350" y="2957513"/>
          <p14:tracePt t="42540" x="3314700" y="2936875"/>
          <p14:tracePt t="42555" x="3314700" y="2922588"/>
          <p14:tracePt t="42572" x="3328988" y="2894013"/>
          <p14:tracePt t="42588" x="3336925" y="2871788"/>
          <p14:tracePt t="42606" x="3343275" y="2851150"/>
          <p14:tracePt t="42622" x="3351213" y="2843213"/>
          <p14:tracePt t="42639" x="3386138" y="2800350"/>
          <p14:tracePt t="42657" x="3436938" y="2765425"/>
          <p14:tracePt t="42676" x="3514725" y="2708275"/>
          <p14:tracePt t="42690" x="3614738" y="2651125"/>
          <p14:tracePt t="42709" x="3751263" y="2586038"/>
          <p14:tracePt t="42724" x="3900488" y="2528888"/>
          <p14:tracePt t="42740" x="4151313" y="2471738"/>
          <p14:tracePt t="42760" x="4308475" y="2451100"/>
          <p14:tracePt t="42777" x="4451350" y="2408238"/>
          <p14:tracePt t="42792" x="4608513" y="2393950"/>
          <p14:tracePt t="42809" x="4737100" y="2386013"/>
          <p14:tracePt t="42824" x="4879975" y="2386013"/>
          <p14:tracePt t="42840" x="5037138" y="2400300"/>
          <p14:tracePt t="42856" x="5180013" y="2414588"/>
          <p14:tracePt t="42872" x="5380038" y="2436813"/>
          <p14:tracePt t="42890" x="5472113" y="2443163"/>
          <p14:tracePt t="42911" x="5551488" y="2443163"/>
          <p14:tracePt t="42923" x="5586413" y="2443163"/>
          <p14:tracePt t="42942" x="5686425" y="2443163"/>
          <p14:tracePt t="42958" x="5815013" y="2443163"/>
          <p14:tracePt t="42990" x="5965825" y="2443163"/>
          <p14:tracePt t="42992" x="6072188" y="2443163"/>
          <p14:tracePt t="43010" x="6186488" y="2428875"/>
          <p14:tracePt t="43023" x="6343650" y="2408238"/>
          <p14:tracePt t="43041" x="6451600" y="2393950"/>
          <p14:tracePt t="43058" x="6565900" y="2386013"/>
          <p14:tracePt t="43075" x="6686550" y="2371725"/>
          <p14:tracePt t="43091" x="6780213" y="2371725"/>
          <p14:tracePt t="43108" x="6843713" y="2371725"/>
          <p14:tracePt t="43124" x="6894513" y="2379663"/>
          <p14:tracePt t="43142" x="6900863" y="2379663"/>
          <p14:tracePt t="43158" x="6937375" y="2393950"/>
          <p14:tracePt t="43176" x="6972300" y="2393950"/>
          <p14:tracePt t="43194" x="7043738" y="2393950"/>
          <p14:tracePt t="43209" x="7123113" y="2393950"/>
          <p14:tracePt t="43225" x="7280275" y="2386013"/>
          <p14:tracePt t="43240" x="7400925" y="2379663"/>
          <p14:tracePt t="43256" x="7551738" y="2357438"/>
          <p14:tracePt t="43277" x="7643813" y="2343150"/>
          <p14:tracePt t="43292" x="7708900" y="2336800"/>
          <p14:tracePt t="43308" x="7729538" y="2336800"/>
          <p14:tracePt t="43518" x="7723188" y="2328863"/>
          <p14:tracePt t="43532" x="7700963" y="2300288"/>
          <p14:tracePt t="43533" x="7686675" y="2293938"/>
          <p14:tracePt t="43533" x="0" y="0"/>
        </p14:tracePtLst>
        <p14:tracePtLst>
          <p14:tracePt t="50825" x="3522663" y="2943225"/>
          <p14:tracePt t="50930" x="3522663" y="2936875"/>
          <p14:tracePt t="51003" x="3508375" y="2936875"/>
          <p14:tracePt t="51010" x="3500438" y="2936875"/>
          <p14:tracePt t="51013" x="3486150" y="2936875"/>
          <p14:tracePt t="51022" x="3465513" y="2928938"/>
          <p14:tracePt t="51036" x="3443288" y="2928938"/>
          <p14:tracePt t="51036" x="3443288" y="2922588"/>
          <p14:tracePt t="51058" x="3436938" y="2922588"/>
          <p14:tracePt t="51096" x="3429000" y="2922588"/>
          <p14:tracePt t="51118" x="3400425" y="2922588"/>
          <p14:tracePt t="51120" x="3365500" y="2922588"/>
          <p14:tracePt t="51135" x="3322638" y="2922588"/>
          <p14:tracePt t="51136" x="3214688" y="2936875"/>
          <p14:tracePt t="51136" x="3179763" y="2943225"/>
          <p14:tracePt t="51168" x="3151188" y="2943225"/>
          <p14:tracePt t="51168" x="3114675" y="2951163"/>
          <p14:tracePt t="51168" x="3108325" y="2951163"/>
          <p14:tracePt t="51201" x="3100388" y="2951163"/>
          <p14:tracePt t="51252" x="3065463" y="2951163"/>
          <p14:tracePt t="51260" x="2971800" y="2951163"/>
          <p14:tracePt t="51267" x="2851150" y="2957513"/>
          <p14:tracePt t="51274" x="2579688" y="2971800"/>
          <p14:tracePt t="51285" x="2386013" y="2979738"/>
          <p14:tracePt t="51302" x="2279650" y="2979738"/>
          <p14:tracePt t="51318" x="2265363" y="2979738"/>
          <p14:tracePt t="51406" x="2257425" y="2979738"/>
          <p14:tracePt t="51416" x="2257425" y="2986088"/>
          <p14:tracePt t="51424" x="2257425" y="3000375"/>
          <p14:tracePt t="51432" x="2257425" y="3008313"/>
          <p14:tracePt t="51437" x="2265363" y="3014663"/>
          <p14:tracePt t="51453" x="2300288" y="3051175"/>
          <p14:tracePt t="51468" x="2379663" y="3079750"/>
          <p14:tracePt t="51468" x="2428875" y="3086100"/>
          <p14:tracePt t="51488" x="2493963" y="3094038"/>
          <p14:tracePt t="51501" x="2743200" y="3114675"/>
          <p14:tracePt t="51519" x="2879725" y="3128963"/>
          <p14:tracePt t="51535" x="3008313" y="3143250"/>
          <p14:tracePt t="51551" x="3151188" y="3151188"/>
          <p14:tracePt t="51568" x="3336925" y="3143250"/>
          <p14:tracePt t="51584" x="3543300" y="3136900"/>
          <p14:tracePt t="51584" x="3636963" y="3136900"/>
          <p14:tracePt t="51602" x="3800475" y="3136900"/>
          <p14:tracePt t="51619" x="3937000" y="3122613"/>
          <p14:tracePt t="51640" x="4051300" y="3108325"/>
          <p14:tracePt t="51652" x="4157663" y="3094038"/>
          <p14:tracePt t="51686" x="4257675" y="3065463"/>
          <p14:tracePt t="51687" x="4408488" y="3036888"/>
          <p14:tracePt t="51705" x="4494213" y="3022600"/>
          <p14:tracePt t="51721" x="4551363" y="3014663"/>
          <p14:tracePt t="51738" x="4608513" y="3008313"/>
          <p14:tracePt t="51754" x="4657725" y="3008313"/>
          <p14:tracePt t="51770" x="4686300" y="3008313"/>
          <p14:tracePt t="51786" x="4694238" y="3008313"/>
          <p14:tracePt t="51954" x="4694238" y="3000375"/>
          <p14:tracePt t="51954" x="0" y="0"/>
        </p14:tracePtLst>
        <p14:tracePtLst>
          <p14:tracePt t="58799" x="279400" y="3786188"/>
          <p14:tracePt t="58856" x="279400" y="3779838"/>
          <p14:tracePt t="59135" x="279400" y="3771900"/>
          <p14:tracePt t="59169" x="336550" y="3765550"/>
          <p14:tracePt t="59178" x="393700" y="3751263"/>
          <p14:tracePt t="59183" x="508000" y="3714750"/>
          <p14:tracePt t="59194" x="571500" y="3694113"/>
          <p14:tracePt t="59203" x="685800" y="3671888"/>
          <p14:tracePt t="59203" x="728663" y="3657600"/>
          <p14:tracePt t="59222" x="765175" y="3651250"/>
          <p14:tracePt t="59236" x="871538" y="3614738"/>
          <p14:tracePt t="59255" x="942975" y="3586163"/>
          <p14:tracePt t="59272" x="1028700" y="3565525"/>
          <p14:tracePt t="59289" x="1143000" y="3536950"/>
          <p14:tracePt t="59304" x="1285875" y="3500438"/>
          <p14:tracePt t="59304" x="1365250" y="3486150"/>
          <p14:tracePt t="59325" x="1443038" y="3471863"/>
          <p14:tracePt t="59337" x="1651000" y="3451225"/>
          <p14:tracePt t="59358" x="1751013" y="3436938"/>
          <p14:tracePt t="59372" x="1822450" y="3429000"/>
          <p14:tracePt t="59372" x="1843088" y="3429000"/>
          <p14:tracePt t="59395" x="1857375" y="3429000"/>
          <p14:tracePt t="59421" x="1871663" y="3422650"/>
          <p14:tracePt t="59504" x="1900238" y="3422650"/>
          <p14:tracePt t="59513" x="1979613" y="3422650"/>
          <p14:tracePt t="59517" x="2122488" y="3436938"/>
          <p14:tracePt t="59526" x="2193925" y="3443288"/>
          <p14:tracePt t="59535" x="2336800" y="3471863"/>
          <p14:tracePt t="59555" x="2457450" y="3486150"/>
          <p14:tracePt t="59569" x="2528888" y="3500438"/>
          <p14:tracePt t="59589" x="2593975" y="3500438"/>
          <p14:tracePt t="59602" x="2686050" y="3500438"/>
          <p14:tracePt t="59621" x="2722563" y="3486150"/>
          <p14:tracePt t="59636" x="2765425" y="3479800"/>
          <p14:tracePt t="59670" x="2843213" y="3465513"/>
          <p14:tracePt t="59687" x="2957513" y="3451225"/>
          <p14:tracePt t="59690" x="3079750" y="3443288"/>
          <p14:tracePt t="59704" x="3208338" y="3429000"/>
          <p14:tracePt t="59704" x="3265488" y="3422650"/>
          <p14:tracePt t="59722" x="3336925" y="3414713"/>
          <p14:tracePt t="59736" x="3486150" y="3408363"/>
          <p14:tracePt t="59736" x="3565525" y="3400425"/>
          <p14:tracePt t="59756" x="3714750" y="3394075"/>
          <p14:tracePt t="59770" x="3851275" y="3379788"/>
          <p14:tracePt t="59788" x="3971925" y="3365500"/>
          <p14:tracePt t="59803" x="4094163" y="3351213"/>
          <p14:tracePt t="59821" x="4200525" y="3336925"/>
          <p14:tracePt t="59836" x="4286250" y="3328988"/>
          <p14:tracePt t="59855" x="4314825" y="3314700"/>
          <p14:tracePt t="60081" x="0" y="0"/>
        </p14:tracePtLst>
        <p14:tracePtLst>
          <p14:tracePt t="80378" x="2451100" y="4243388"/>
          <p14:tracePt t="80612" x="2443163" y="4237038"/>
          <p14:tracePt t="80630" x="2436813" y="4237038"/>
          <p14:tracePt t="80635" x="2408238" y="4237038"/>
          <p14:tracePt t="80642" x="2336800" y="4237038"/>
          <p14:tracePt t="80642" x="2308225" y="4237038"/>
          <p14:tracePt t="80659" x="2286000" y="4237038"/>
          <p14:tracePt t="80673" x="2251075" y="4229100"/>
          <p14:tracePt t="80692" x="2243138" y="4229100"/>
          <p14:tracePt t="80801" x="2236788" y="4229100"/>
          <p14:tracePt t="80807" x="2236788" y="4243388"/>
          <p14:tracePt t="80816" x="2228850" y="4265613"/>
          <p14:tracePt t="80824" x="2228850" y="4294188"/>
          <p14:tracePt t="80841" x="2243138" y="4314825"/>
          <p14:tracePt t="80858" x="2279650" y="4329113"/>
          <p14:tracePt t="80875" x="2328863" y="4343400"/>
          <p14:tracePt t="80891" x="2393950" y="4351338"/>
          <p14:tracePt t="80908" x="2543175" y="4337050"/>
          <p14:tracePt t="80926" x="2657475" y="4322763"/>
          <p14:tracePt t="80941" x="2771775" y="4314825"/>
          <p14:tracePt t="80958" x="2879725" y="4300538"/>
          <p14:tracePt t="80974" x="2971800" y="4294188"/>
          <p14:tracePt t="80992" x="3043238" y="4286250"/>
          <p14:tracePt t="81023" x="3100388" y="4279900"/>
          <p14:tracePt t="81023" x="3122613" y="4271963"/>
          <p14:tracePt t="81028" x="3143250" y="4271963"/>
          <p14:tracePt t="81040" x="3165475" y="4271963"/>
          <p14:tracePt t="81040" x="3171825" y="4265613"/>
          <p14:tracePt t="81088" x="3179763" y="4265613"/>
          <p14:tracePt t="81105" x="3179763" y="4257675"/>
          <p14:tracePt t="81105" x="3186113" y="4257675"/>
          <p14:tracePt t="81137" x="3194050" y="4257675"/>
          <p14:tracePt t="81145" x="3200400" y="4251325"/>
          <p14:tracePt t="81158" x="3208338" y="4243388"/>
          <p14:tracePt t="81166" x="3222625" y="4237038"/>
          <p14:tracePt t="81174" x="3251200" y="4229100"/>
          <p14:tracePt t="81189" x="3271838" y="4222750"/>
          <p14:tracePt t="81189" x="0" y="0"/>
        </p14:tracePtLst>
        <p14:tracePtLst>
          <p14:tracePt t="104732" x="571500" y="5922963"/>
          <p14:tracePt t="105120" x="565150" y="5908675"/>
          <p14:tracePt t="105128" x="550863" y="5894388"/>
          <p14:tracePt t="105129" x="514350" y="5851525"/>
          <p14:tracePt t="105144" x="485775" y="5815013"/>
          <p14:tracePt t="105163" x="450850" y="5786438"/>
          <p14:tracePt t="105177" x="436563" y="5765800"/>
          <p14:tracePt t="105193" x="428625" y="5743575"/>
          <p14:tracePt t="105210" x="422275" y="5722938"/>
          <p14:tracePt t="105227" x="414338" y="5700713"/>
          <p14:tracePt t="105244" x="414338" y="5680075"/>
          <p14:tracePt t="105260" x="414338" y="5657850"/>
          <p14:tracePt t="105277" x="428625" y="5629275"/>
          <p14:tracePt t="105294" x="442913" y="5600700"/>
          <p14:tracePt t="105309" x="479425" y="5557838"/>
          <p14:tracePt t="105327" x="522288" y="5522913"/>
          <p14:tracePt t="105327" x="565150" y="5494338"/>
          <p14:tracePt t="105347" x="608013" y="5465763"/>
          <p14:tracePt t="105359" x="765175" y="5394325"/>
          <p14:tracePt t="105378" x="857250" y="5351463"/>
          <p14:tracePt t="105393" x="922338" y="5314950"/>
          <p14:tracePt t="105411" x="979488" y="5286375"/>
          <p14:tracePt t="105427" x="1022350" y="5280025"/>
          <p14:tracePt t="105443" x="1057275" y="5265738"/>
          <p14:tracePt t="105459" x="1071563" y="5265738"/>
          <p14:tracePt t="105459" x="1079500" y="5265738"/>
          <p14:tracePt t="105479" x="1085850" y="5257800"/>
          <p14:tracePt t="105494" x="1100138" y="5257800"/>
          <p14:tracePt t="105510" x="1128713" y="5243513"/>
          <p14:tracePt t="105528" x="1165225" y="5243513"/>
          <p14:tracePt t="105543" x="1236663" y="5229225"/>
          <p14:tracePt t="105560" x="1343025" y="5208588"/>
          <p14:tracePt t="105577" x="1536700" y="5172075"/>
          <p14:tracePt t="105595" x="1593850" y="5165725"/>
          <p14:tracePt t="105595" x="1665288" y="5157788"/>
          <p14:tracePt t="105611" x="1785938" y="5143500"/>
          <p14:tracePt t="105626" x="1900238" y="5129213"/>
          <p14:tracePt t="105643" x="2000250" y="5122863"/>
          <p14:tracePt t="105661" x="2108200" y="5122863"/>
          <p14:tracePt t="105677" x="2222500" y="5122863"/>
          <p14:tracePt t="105692" x="2336800" y="5122863"/>
          <p14:tracePt t="105692" x="2400300" y="5122863"/>
          <p14:tracePt t="105716" x="2471738" y="5114925"/>
          <p14:tracePt t="105727" x="2736850" y="5086350"/>
          <p14:tracePt t="105748" x="2900363" y="5057775"/>
          <p14:tracePt t="105760" x="3022600" y="5043488"/>
          <p14:tracePt t="105782" x="3143250" y="5022850"/>
          <p14:tracePt t="105795" x="3228975" y="5014913"/>
          <p14:tracePt t="105812" x="3300413" y="5000625"/>
          <p14:tracePt t="105827" x="3343275" y="4986338"/>
          <p14:tracePt t="105849" x="3343275" y="4979988"/>
          <p14:tracePt t="105938" x="3343275" y="4972050"/>
          <p14:tracePt t="105947" x="3336925" y="4965700"/>
          <p14:tracePt t="105950" x="3294063" y="4937125"/>
          <p14:tracePt t="105964" x="3236913" y="4914900"/>
          <p14:tracePt t="105976" x="3043238" y="4872038"/>
          <p14:tracePt t="105993" x="2894013" y="4857750"/>
          <p14:tracePt t="106009" x="2751138" y="4857750"/>
          <p14:tracePt t="106026" x="2571750" y="4843463"/>
          <p14:tracePt t="106026" x="2465388" y="4843463"/>
          <p14:tracePt t="106049" x="2322513" y="4843463"/>
          <p14:tracePt t="106060" x="2028825" y="4843463"/>
          <p14:tracePt t="106060" x="1779588" y="4851400"/>
          <p14:tracePt t="106080" x="1243013" y="4857750"/>
          <p14:tracePt t="106095" x="871538" y="4922838"/>
          <p14:tracePt t="106112" x="600075" y="4986338"/>
          <p14:tracePt t="106127" x="357188" y="5037138"/>
          <p14:tracePt t="106146" x="236538" y="5080000"/>
          <p14:tracePt t="106159" x="179388" y="5108575"/>
          <p14:tracePt t="106176" x="157163" y="5122863"/>
          <p14:tracePt t="106220" x="150813" y="5129213"/>
          <p14:tracePt t="106229" x="142875" y="5143500"/>
          <p14:tracePt t="106231" x="122238" y="5222875"/>
          <p14:tracePt t="106244" x="100013" y="5286375"/>
          <p14:tracePt t="106259" x="93663" y="5322888"/>
          <p14:tracePt t="106277" x="93663" y="5357813"/>
          <p14:tracePt t="106297" x="93663" y="5394325"/>
          <p14:tracePt t="106309" x="107950" y="5429250"/>
          <p14:tracePt t="106327" x="150813" y="5494338"/>
          <p14:tracePt t="106343" x="242888" y="5572125"/>
          <p14:tracePt t="106359" x="628650" y="5757863"/>
          <p14:tracePt t="106377" x="1114425" y="5800725"/>
          <p14:tracePt t="106393" x="1743075" y="5822950"/>
          <p14:tracePt t="106410" x="2386013" y="5822950"/>
          <p14:tracePt t="106427" x="2957513" y="5822950"/>
          <p14:tracePt t="106443" x="3379788" y="5743575"/>
          <p14:tracePt t="106443" x="3536950" y="5715000"/>
          <p14:tracePt t="106464" x="3657600" y="5680075"/>
          <p14:tracePt t="106477" x="3879850" y="5608638"/>
          <p14:tracePt t="106495" x="3914775" y="5586413"/>
          <p14:tracePt t="106510" x="3922713" y="5580063"/>
          <p14:tracePt t="106548" x="3922713" y="5572125"/>
          <p14:tracePt t="106560" x="3929063" y="5565775"/>
          <p14:tracePt t="106562" x="3957638" y="5537200"/>
          <p14:tracePt t="106576" x="3971925" y="5494338"/>
          <p14:tracePt t="106576" x="3979863" y="5472113"/>
          <p14:tracePt t="106595" x="3986213" y="5437188"/>
          <p14:tracePt t="106609" x="3986213" y="5322888"/>
          <p14:tracePt t="106627" x="3986213" y="5251450"/>
          <p14:tracePt t="106627" x="0" y="0"/>
        </p14:tracePtLst>
        <p14:tracePtLst>
          <p14:tracePt t="107273" x="4029075" y="5065713"/>
          <p14:tracePt t="107772" x="4022725" y="5065713"/>
          <p14:tracePt t="107783" x="3957638" y="5072063"/>
          <p14:tracePt t="107784" x="3857625" y="5080000"/>
          <p14:tracePt t="107795" x="3671888" y="5100638"/>
          <p14:tracePt t="107795" x="3565525" y="5108575"/>
          <p14:tracePt t="107817" x="3351213" y="5137150"/>
          <p14:tracePt t="107829" x="3271838" y="5157788"/>
          <p14:tracePt t="107829" x="3208338" y="5172075"/>
          <p14:tracePt t="107846" x="3171825" y="5186363"/>
          <p14:tracePt t="107860" x="3136900" y="5200650"/>
          <p14:tracePt t="107913" x="3114675" y="5214938"/>
          <p14:tracePt t="107946" x="3094038" y="5243513"/>
          <p14:tracePt t="107947" x="3043238" y="5294313"/>
          <p14:tracePt t="107965" x="3022600" y="5329238"/>
          <p14:tracePt t="107982" x="3022600" y="5351463"/>
          <p14:tracePt t="107995" x="3022600" y="5357813"/>
          <p14:tracePt t="108010" x="3022600" y="5372100"/>
          <p14:tracePt t="108048" x="3022600" y="5380038"/>
          <p14:tracePt t="108056" x="3028950" y="5380038"/>
          <p14:tracePt t="108064" x="3036888" y="5386388"/>
          <p14:tracePt t="108077" x="3057525" y="5400675"/>
          <p14:tracePt t="108094" x="3071813" y="5408613"/>
          <p14:tracePt t="108111" x="3108325" y="5422900"/>
          <p14:tracePt t="108127" x="3186113" y="5429250"/>
          <p14:tracePt t="108144" x="3286125" y="5429250"/>
          <p14:tracePt t="108160" x="3400425" y="5429250"/>
          <p14:tracePt t="108179" x="3536950" y="5429250"/>
          <p14:tracePt t="108193" x="3686175" y="5414963"/>
          <p14:tracePt t="108193" x="3751263" y="5408613"/>
          <p14:tracePt t="108213" x="3829050" y="5400675"/>
          <p14:tracePt t="108227" x="4043363" y="5380038"/>
          <p14:tracePt t="108245" x="4100513" y="5372100"/>
          <p14:tracePt t="108260" x="4243388" y="5337175"/>
          <p14:tracePt t="108277" x="4451350" y="5300663"/>
          <p14:tracePt t="108295" x="4594225" y="5286375"/>
          <p14:tracePt t="108311" x="4743450" y="5272088"/>
          <p14:tracePt t="108327" x="4914900" y="5257800"/>
          <p14:tracePt t="108327" x="5000625" y="5251450"/>
          <p14:tracePt t="108346" x="5080000" y="5251450"/>
          <p14:tracePt t="108360" x="5329238" y="5237163"/>
          <p14:tracePt t="108378" x="5408613" y="5229225"/>
          <p14:tracePt t="108394" x="5743575" y="5194300"/>
          <p14:tracePt t="108410" x="5900738" y="5157788"/>
          <p14:tracePt t="108428" x="6029325" y="5129213"/>
          <p14:tracePt t="108443" x="6108700" y="5108575"/>
          <p14:tracePt t="108461" x="6172200" y="5094288"/>
          <p14:tracePt t="108461" x="6186488" y="5086350"/>
          <p14:tracePt t="108480" x="6186488" y="5080000"/>
          <p14:tracePt t="108525" x="6186488" y="5072063"/>
          <p14:tracePt t="108660" x="6186488" y="5065713"/>
          <p14:tracePt t="108673" x="6186488" y="5051425"/>
          <p14:tracePt t="108683" x="6172200" y="5014913"/>
          <p14:tracePt t="108689" x="6151563" y="4957763"/>
          <p14:tracePt t="10868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699793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9"/>
          </a:xfrm>
        </p:spPr>
        <p:txBody>
          <a:bodyPr/>
          <a:lstStyle/>
          <a:p>
            <a:r>
              <a:rPr lang="de-DE" dirty="0" err="1" smtClean="0"/>
              <a:t>Adverse</a:t>
            </a:r>
            <a:r>
              <a:rPr lang="de-DE" dirty="0" smtClean="0"/>
              <a:t> Events </a:t>
            </a:r>
            <a:r>
              <a:rPr lang="de-DE" dirty="0" err="1" smtClean="0"/>
              <a:t>and</a:t>
            </a:r>
            <a:r>
              <a:rPr lang="de-DE" dirty="0" smtClean="0"/>
              <a:t> Quality Management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400" dirty="0" smtClean="0">
                <a:sym typeface="Wingdings" panose="05000000000000000000" pitchFamily="2" charset="2"/>
              </a:rPr>
              <a:t> application of AAPM TG 100 to electronic brachytherapy</a:t>
            </a:r>
          </a:p>
          <a:p>
            <a:pPr marL="0" indent="0">
              <a:buNone/>
            </a:pP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800" dirty="0" smtClean="0"/>
              <a:t>Session </a:t>
            </a:r>
            <a:r>
              <a:rPr lang="de-DE" sz="1800" dirty="0"/>
              <a:t>at AAPM </a:t>
            </a:r>
            <a:r>
              <a:rPr lang="de-DE" sz="1800" dirty="0" smtClean="0"/>
              <a:t>2021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6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0573" r="33974" b="22992"/>
          <a:stretch/>
        </p:blipFill>
        <p:spPr bwMode="auto">
          <a:xfrm>
            <a:off x="0" y="2513281"/>
            <a:ext cx="5061098" cy="43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1" t="13097" r="50426" b="77550"/>
          <a:stretch/>
        </p:blipFill>
        <p:spPr bwMode="auto">
          <a:xfrm>
            <a:off x="2123730" y="2364189"/>
            <a:ext cx="1939171" cy="11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3243221" y="1881963"/>
            <a:ext cx="5433237" cy="576515"/>
            <a:chOff x="4609773" y="3743796"/>
            <a:chExt cx="4624051" cy="58069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5370" r="22217" b="89294"/>
            <a:stretch/>
          </p:blipFill>
          <p:spPr bwMode="auto">
            <a:xfrm>
              <a:off x="4609773" y="3743796"/>
              <a:ext cx="4624051" cy="457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1" t="94706" r="63643" b="2391"/>
            <a:stretch/>
          </p:blipFill>
          <p:spPr bwMode="auto">
            <a:xfrm>
              <a:off x="7930763" y="4118635"/>
              <a:ext cx="1303060" cy="205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5170" r="19161" b="37852"/>
          <a:stretch/>
        </p:blipFill>
        <p:spPr bwMode="auto">
          <a:xfrm>
            <a:off x="4932040" y="2428424"/>
            <a:ext cx="3672408" cy="4457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2049" r="8968" b="92447"/>
          <a:stretch/>
        </p:blipFill>
        <p:spPr bwMode="auto">
          <a:xfrm>
            <a:off x="318978" y="702348"/>
            <a:ext cx="7997439" cy="69584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4643" r="67175" b="2860"/>
          <a:stretch/>
        </p:blipFill>
        <p:spPr bwMode="auto">
          <a:xfrm>
            <a:off x="4643165" y="1137685"/>
            <a:ext cx="1669355" cy="26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3056824" y="1839429"/>
            <a:ext cx="5907664" cy="5684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ußzeilenplatzhalter 3"/>
          <p:cNvSpPr txBox="1">
            <a:spLocks/>
          </p:cNvSpPr>
          <p:nvPr/>
        </p:nvSpPr>
        <p:spPr>
          <a:xfrm>
            <a:off x="6910385" y="6669360"/>
            <a:ext cx="136289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TG182 MP 2020</a:t>
            </a:r>
            <a:endParaRPr lang="de-DE" sz="10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61"/>
    </mc:Choice>
    <mc:Fallback xmlns="">
      <p:transition spd="slow" advTm="4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42" x="1228725" y="5172075"/>
          <p14:tracePt t="12848" x="1236663" y="5172075"/>
          <p14:tracePt t="12864" x="1279525" y="5165725"/>
          <p14:tracePt t="12870" x="1393825" y="5143500"/>
          <p14:tracePt t="12880" x="1508125" y="5100638"/>
          <p14:tracePt t="12902" x="1622425" y="5065713"/>
          <p14:tracePt t="12912" x="1722438" y="5008563"/>
          <p14:tracePt t="12934" x="1793875" y="4943475"/>
          <p14:tracePt t="12945" x="1851025" y="4865688"/>
          <p14:tracePt t="12962" x="1928813" y="4722813"/>
          <p14:tracePt t="12983" x="1993900" y="4586288"/>
          <p14:tracePt t="12997" x="2051050" y="4471988"/>
          <p14:tracePt t="13017" x="2136775" y="4351338"/>
          <p14:tracePt t="13029" x="2200275" y="4229100"/>
          <p14:tracePt t="13047" x="2257425" y="4114800"/>
          <p14:tracePt t="13062" x="2314575" y="4000500"/>
          <p14:tracePt t="13080" x="2365375" y="3879850"/>
          <p14:tracePt t="13095" x="2486025" y="3651250"/>
          <p14:tracePt t="13115" x="2551113" y="3494088"/>
          <p14:tracePt t="13130" x="2608263" y="3343275"/>
          <p14:tracePt t="13162" x="2657475" y="3194050"/>
          <p14:tracePt t="13163" x="2679700" y="3079750"/>
          <p14:tracePt t="13183" x="2693988" y="2971800"/>
          <p14:tracePt t="13192" x="2708275" y="2879725"/>
          <p14:tracePt t="13210" x="2722563" y="2800350"/>
          <p14:tracePt t="13226" x="2728913" y="2728913"/>
          <p14:tracePt t="13245" x="2736850" y="2671763"/>
          <p14:tracePt t="13261" x="2751138" y="2608263"/>
          <p14:tracePt t="13276" x="2765425" y="2565400"/>
          <p14:tracePt t="13293" x="2765425" y="2514600"/>
          <p14:tracePt t="13312" x="2771775" y="2479675"/>
          <p14:tracePt t="13328" x="2771775" y="2465388"/>
          <p14:tracePt t="13362" x="2771775" y="2457450"/>
          <p14:tracePt t="13449" x="2765425" y="2486025"/>
          <p14:tracePt t="13457" x="2743200" y="2543175"/>
          <p14:tracePt t="13464" x="2708275" y="2657475"/>
          <p14:tracePt t="13480" x="2700338" y="2722563"/>
          <p14:tracePt t="13482" x="2693988" y="2779713"/>
          <p14:tracePt t="13493" x="2693988" y="2900363"/>
          <p14:tracePt t="13510" x="2708275" y="3043238"/>
          <p14:tracePt t="13527" x="2808288" y="3286125"/>
          <p14:tracePt t="13544" x="2894013" y="3408363"/>
          <p14:tracePt t="13561" x="2986088" y="3494088"/>
          <p14:tracePt t="13577" x="3122613" y="3571875"/>
          <p14:tracePt t="13593" x="3265488" y="3600450"/>
          <p14:tracePt t="13610" x="3408363" y="3608388"/>
          <p14:tracePt t="13626" x="3600450" y="3594100"/>
          <p14:tracePt t="13646" x="3708400" y="3557588"/>
          <p14:tracePt t="13661" x="3757613" y="3529013"/>
          <p14:tracePt t="13678" x="3786188" y="3508375"/>
          <p14:tracePt t="13694" x="3794125" y="3494088"/>
          <p14:tracePt t="13714" x="3800475" y="3486150"/>
          <p14:tracePt t="13728" x="3808413" y="3457575"/>
          <p14:tracePt t="13728" x="3808413" y="3451225"/>
          <p14:tracePt t="13750" x="3808413" y="3436938"/>
          <p14:tracePt t="13761" x="3786188" y="3365500"/>
          <p14:tracePt t="13781" x="3757613" y="3314700"/>
          <p14:tracePt t="13794" x="3700463" y="3251200"/>
          <p14:tracePt t="13814" x="3629025" y="3194050"/>
          <p14:tracePt t="13828" x="3565525" y="3157538"/>
          <p14:tracePt t="13845" x="3479800" y="3128963"/>
          <p14:tracePt t="13861" x="3414713" y="3128963"/>
          <p14:tracePt t="13879" x="3394075" y="3128963"/>
          <p14:tracePt t="13894" x="3386138" y="3143250"/>
          <p14:tracePt t="13911" x="3386138" y="3194050"/>
          <p14:tracePt t="13927" x="3414713" y="3294063"/>
          <p14:tracePt t="13960" x="3529013" y="3408363"/>
          <p14:tracePt t="13960" x="0" y="0"/>
        </p14:tracePtLst>
        <p14:tracePtLst>
          <p14:tracePt t="31180" x="5608638" y="4137025"/>
          <p14:tracePt t="31216" x="5608638" y="4129088"/>
          <p14:tracePt t="31269" x="5608638" y="4114800"/>
          <p14:tracePt t="31278" x="5608638" y="4100513"/>
          <p14:tracePt t="31286" x="5608638" y="4071938"/>
          <p14:tracePt t="31286" x="5608638" y="4057650"/>
          <p14:tracePt t="31315" x="5608638" y="4022725"/>
          <p14:tracePt t="31316" x="5614988" y="3986213"/>
          <p14:tracePt t="31333" x="5622925" y="3971925"/>
          <p14:tracePt t="31333" x="5629275" y="3951288"/>
          <p14:tracePt t="31349" x="5651500" y="3908425"/>
          <p14:tracePt t="31365" x="5686425" y="3851275"/>
          <p14:tracePt t="31384" x="5729288" y="3800475"/>
          <p14:tracePt t="31400" x="5786438" y="3714750"/>
          <p14:tracePt t="31417" x="5843588" y="3651250"/>
          <p14:tracePt t="31417" x="5894388" y="3594100"/>
          <p14:tracePt t="31436" x="5929313" y="3557588"/>
          <p14:tracePt t="31447" x="6051550" y="3457575"/>
          <p14:tracePt t="31468" x="6100763" y="3414713"/>
          <p14:tracePt t="31483" x="6115050" y="3400425"/>
          <p14:tracePt t="31577" x="6122988" y="3400425"/>
          <p14:tracePt t="31592" x="6143625" y="3386138"/>
          <p14:tracePt t="31603" x="6165850" y="3343275"/>
          <p14:tracePt t="31614" x="6165850" y="3308350"/>
          <p14:tracePt t="31647" x="6129338" y="3208338"/>
          <p14:tracePt t="31647" x="6051550" y="3086100"/>
          <p14:tracePt t="31666" x="5908675" y="2951163"/>
          <p14:tracePt t="31679" x="5629275" y="2700338"/>
          <p14:tracePt t="31698" x="5222875" y="2386013"/>
          <p14:tracePt t="31713" x="4851400" y="2079625"/>
          <p14:tracePt t="31713" x="4672013" y="1957388"/>
          <p14:tracePt t="31732" x="4351338" y="1771650"/>
          <p14:tracePt t="31747" x="4008438" y="1579563"/>
          <p14:tracePt t="31765" x="3786188" y="1450975"/>
          <p14:tracePt t="31780" x="3614738" y="1350963"/>
          <p14:tracePt t="31798" x="3465513" y="1257300"/>
          <p14:tracePt t="31814" x="3351213" y="1208088"/>
          <p14:tracePt t="31830" x="3279775" y="1185863"/>
          <p14:tracePt t="31847" x="3271838" y="1185863"/>
          <p14:tracePt t="31933" x="3214688" y="1171575"/>
          <p14:tracePt t="31941" x="3094038" y="1157288"/>
          <p14:tracePt t="31949" x="2943225" y="1128713"/>
          <p14:tracePt t="31954" x="2794000" y="1100138"/>
          <p14:tracePt t="31964" x="2586038" y="1079500"/>
          <p14:tracePt t="31980" x="2457450" y="1071563"/>
          <p14:tracePt t="31980" x="2422525" y="1071563"/>
          <p14:tracePt t="31998" x="2408238" y="1071563"/>
          <p14:tracePt t="32060" x="2408238" y="1085850"/>
          <p14:tracePt t="32067" x="2408238" y="1136650"/>
          <p14:tracePt t="32075" x="2408238" y="1193800"/>
          <p14:tracePt t="32083" x="2457450" y="1336675"/>
          <p14:tracePt t="32096" x="2628900" y="1550988"/>
          <p14:tracePt t="32114" x="2836863" y="1685925"/>
          <p14:tracePt t="32132" x="3128963" y="1808163"/>
          <p14:tracePt t="32132" x="3300413" y="1851025"/>
          <p14:tracePt t="32154" x="3471863" y="1893888"/>
          <p14:tracePt t="32166" x="3871913" y="1900238"/>
          <p14:tracePt t="32182" x="4357688" y="1900238"/>
          <p14:tracePt t="32182" x="4594225" y="1871663"/>
          <p14:tracePt t="32201" x="4829175" y="1843088"/>
          <p14:tracePt t="32214" x="5251450" y="1722438"/>
          <p14:tracePt t="32234" x="5351463" y="1671638"/>
          <p14:tracePt t="32251" x="5372100" y="1651000"/>
          <p14:tracePt t="32265" x="5372100" y="1643063"/>
          <p14:tracePt t="32282" x="5372100" y="1622425"/>
          <p14:tracePt t="32298" x="5343525" y="1593850"/>
          <p14:tracePt t="32298" x="5322888" y="1579563"/>
          <p14:tracePt t="32333" x="5222875" y="1557338"/>
          <p14:tracePt t="32335" x="5080000" y="1543050"/>
          <p14:tracePt t="32353" x="4865688" y="1543050"/>
          <p14:tracePt t="32365" x="4622800" y="1600200"/>
          <p14:tracePt t="32365" x="4500563" y="1636713"/>
          <p14:tracePt t="32389" x="4437063" y="1679575"/>
          <p14:tracePt t="32400" x="4357688" y="1828800"/>
          <p14:tracePt t="32421" x="4357688" y="1928813"/>
          <p14:tracePt t="32435" x="4379913" y="2028825"/>
          <p14:tracePt t="32452" x="4422775" y="2108200"/>
          <p14:tracePt t="32467" x="4465638" y="2151063"/>
          <p14:tracePt t="32485" x="4508500" y="2185988"/>
          <p14:tracePt t="3248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1800" dirty="0" smtClean="0">
                <a:solidFill>
                  <a:schemeClr val="tx1"/>
                </a:solidFill>
              </a:rPr>
              <a:t>DIN 6827-3 </a:t>
            </a:r>
            <a:r>
              <a:rPr lang="de-DE" sz="1800" dirty="0" err="1" smtClean="0">
                <a:solidFill>
                  <a:schemeClr val="tx1"/>
                </a:solidFill>
              </a:rPr>
              <a:t>recommends</a:t>
            </a:r>
            <a:r>
              <a:rPr lang="de-DE" sz="1800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de-DE" sz="1800" dirty="0" err="1" smtClean="0">
                <a:solidFill>
                  <a:schemeClr val="accent2"/>
                </a:solidFill>
              </a:rPr>
              <a:t>documentation</a:t>
            </a:r>
            <a:r>
              <a:rPr lang="de-DE" sz="1800" dirty="0" smtClean="0">
                <a:solidFill>
                  <a:schemeClr val="accent2"/>
                </a:solidFill>
              </a:rPr>
              <a:t> of </a:t>
            </a:r>
            <a:r>
              <a:rPr lang="de-DE" sz="1800" dirty="0" err="1" smtClean="0">
                <a:solidFill>
                  <a:schemeClr val="accent2"/>
                </a:solidFill>
              </a:rPr>
              <a:t>calculation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algorithm</a:t>
            </a:r>
            <a:r>
              <a:rPr lang="de-DE" sz="1800" dirty="0" smtClean="0">
                <a:solidFill>
                  <a:schemeClr val="accent2"/>
                </a:solidFill>
              </a:rPr>
              <a:t>       				      </a:t>
            </a:r>
            <a:r>
              <a:rPr lang="de-DE" sz="1100" dirty="0" smtClean="0">
                <a:solidFill>
                  <a:schemeClr val="tx1"/>
                </a:solidFill>
              </a:rPr>
              <a:t>4.8.2.5</a:t>
            </a:r>
          </a:p>
          <a:p>
            <a:pPr marL="0" indent="0">
              <a:buNone/>
            </a:pPr>
            <a:r>
              <a:rPr lang="de-DE" sz="1800" dirty="0" err="1">
                <a:solidFill>
                  <a:schemeClr val="accent2"/>
                </a:solidFill>
              </a:rPr>
              <a:t>d</a:t>
            </a:r>
            <a:r>
              <a:rPr lang="de-DE" sz="1800" dirty="0" err="1" smtClean="0">
                <a:solidFill>
                  <a:schemeClr val="accent2"/>
                </a:solidFill>
              </a:rPr>
              <a:t>ocumentation</a:t>
            </a:r>
            <a:r>
              <a:rPr lang="de-DE" sz="1800" dirty="0" smtClean="0">
                <a:solidFill>
                  <a:schemeClr val="accent2"/>
                </a:solidFill>
              </a:rPr>
              <a:t> of </a:t>
            </a:r>
            <a:r>
              <a:rPr lang="de-DE" sz="1800" dirty="0" err="1" smtClean="0">
                <a:solidFill>
                  <a:schemeClr val="accent2"/>
                </a:solidFill>
              </a:rPr>
              <a:t>accumulated</a:t>
            </a:r>
            <a:r>
              <a:rPr lang="de-DE" sz="1800" dirty="0" smtClean="0">
                <a:solidFill>
                  <a:schemeClr val="accent2"/>
                </a:solidFill>
              </a:rPr>
              <a:t> dose after </a:t>
            </a:r>
            <a:r>
              <a:rPr lang="de-DE" sz="1800" dirty="0" err="1" smtClean="0">
                <a:solidFill>
                  <a:schemeClr val="accent2"/>
                </a:solidFill>
              </a:rPr>
              <a:t>each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irradiation</a:t>
            </a:r>
            <a:r>
              <a:rPr lang="de-DE" sz="1800" dirty="0" smtClean="0">
                <a:solidFill>
                  <a:schemeClr val="accent2"/>
                </a:solidFill>
              </a:rPr>
              <a:t>:      	               </a:t>
            </a:r>
            <a:r>
              <a:rPr lang="de-DE" sz="1100" dirty="0" smtClean="0">
                <a:solidFill>
                  <a:schemeClr val="tx1"/>
                </a:solidFill>
              </a:rPr>
              <a:t>    3.2 ,  4.3.3.5</a:t>
            </a:r>
            <a:endParaRPr lang="de-DE" sz="1100" dirty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r>
              <a:rPr lang="de-DE" sz="1800" b="1" dirty="0" smtClean="0">
                <a:solidFill>
                  <a:schemeClr val="tx1"/>
                </a:solidFill>
              </a:rPr>
              <a:t>- at dose </a:t>
            </a:r>
            <a:r>
              <a:rPr lang="de-DE" sz="1800" b="1" dirty="0" err="1" smtClean="0">
                <a:solidFill>
                  <a:schemeClr val="tx1"/>
                </a:solidFill>
              </a:rPr>
              <a:t>reference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r>
              <a:rPr lang="de-DE" sz="1800" b="1" dirty="0" err="1" smtClean="0">
                <a:solidFill>
                  <a:schemeClr val="tx1"/>
                </a:solidFill>
              </a:rPr>
              <a:t>point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marL="400050" lvl="1" indent="0">
              <a:buNone/>
            </a:pPr>
            <a:r>
              <a:rPr lang="de-DE" sz="1800" b="1" dirty="0" smtClean="0">
                <a:solidFill>
                  <a:schemeClr val="tx1"/>
                </a:solidFill>
              </a:rPr>
              <a:t>     - </a:t>
            </a:r>
            <a:r>
              <a:rPr lang="de-DE" sz="1400" b="1" dirty="0" smtClean="0">
                <a:solidFill>
                  <a:schemeClr val="tx1"/>
                </a:solidFill>
              </a:rPr>
              <a:t>not </a:t>
            </a:r>
            <a:r>
              <a:rPr lang="de-DE" sz="1400" b="1" dirty="0" err="1" smtClean="0">
                <a:solidFill>
                  <a:schemeClr val="tx1"/>
                </a:solidFill>
              </a:rPr>
              <a:t>required</a:t>
            </a:r>
            <a:r>
              <a:rPr lang="de-DE" sz="1400" b="1" dirty="0" smtClean="0">
                <a:solidFill>
                  <a:schemeClr val="tx1"/>
                </a:solidFill>
              </a:rPr>
              <a:t> </a:t>
            </a:r>
            <a:r>
              <a:rPr lang="de-DE" sz="1400" b="1" dirty="0" err="1" smtClean="0">
                <a:solidFill>
                  <a:schemeClr val="tx1"/>
                </a:solidFill>
              </a:rPr>
              <a:t>by</a:t>
            </a:r>
            <a:r>
              <a:rPr lang="de-DE" sz="1400" b="1" dirty="0" smtClean="0">
                <a:solidFill>
                  <a:schemeClr val="tx1"/>
                </a:solidFill>
              </a:rPr>
              <a:t> DIN, but also </a:t>
            </a:r>
            <a:r>
              <a:rPr lang="de-DE" sz="1400" b="1" dirty="0" err="1" smtClean="0">
                <a:solidFill>
                  <a:schemeClr val="tx1"/>
                </a:solidFill>
              </a:rPr>
              <a:t>reasonable</a:t>
            </a:r>
            <a:r>
              <a:rPr lang="de-DE" sz="1400" b="1" dirty="0" smtClean="0">
                <a:solidFill>
                  <a:schemeClr val="tx1"/>
                </a:solidFill>
              </a:rPr>
              <a:t>: </a:t>
            </a:r>
            <a:r>
              <a:rPr lang="de-DE" sz="1800" b="1" dirty="0" smtClean="0">
                <a:solidFill>
                  <a:schemeClr val="tx1"/>
                </a:solidFill>
              </a:rPr>
              <a:t>at dose </a:t>
            </a:r>
            <a:r>
              <a:rPr lang="de-DE" sz="1800" b="1" dirty="0" err="1" smtClean="0">
                <a:solidFill>
                  <a:schemeClr val="tx1"/>
                </a:solidFill>
              </a:rPr>
              <a:t>points</a:t>
            </a:r>
            <a:r>
              <a:rPr lang="de-DE" sz="1800" b="1" dirty="0" smtClean="0">
                <a:solidFill>
                  <a:schemeClr val="tx1"/>
                </a:solidFill>
              </a:rPr>
              <a:t> in OARs</a:t>
            </a:r>
          </a:p>
          <a:p>
            <a:pPr marL="400050" lvl="1" indent="0">
              <a:buNone/>
            </a:pPr>
            <a:r>
              <a:rPr lang="de-DE" sz="1800" b="1" dirty="0" smtClean="0">
                <a:solidFill>
                  <a:schemeClr val="tx1"/>
                </a:solidFill>
              </a:rPr>
              <a:t>- after </a:t>
            </a:r>
            <a:r>
              <a:rPr lang="de-DE" sz="1800" b="1" dirty="0" err="1" smtClean="0">
                <a:solidFill>
                  <a:schemeClr val="tx1"/>
                </a:solidFill>
              </a:rPr>
              <a:t>every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r>
              <a:rPr lang="de-DE" sz="1800" b="1" dirty="0" err="1" smtClean="0">
                <a:solidFill>
                  <a:schemeClr val="tx1"/>
                </a:solidFill>
              </a:rPr>
              <a:t>fraction</a:t>
            </a:r>
            <a:r>
              <a:rPr lang="de-DE" sz="1800" b="1" dirty="0" smtClean="0">
                <a:solidFill>
                  <a:schemeClr val="tx1"/>
                </a:solidFill>
              </a:rPr>
              <a:t>, </a:t>
            </a:r>
            <a:r>
              <a:rPr lang="de-DE" sz="1800" b="1" dirty="0" err="1" smtClean="0">
                <a:solidFill>
                  <a:schemeClr val="tx1"/>
                </a:solidFill>
              </a:rPr>
              <a:t>every</a:t>
            </a:r>
            <a:r>
              <a:rPr lang="de-DE" sz="1800" b="1" dirty="0" smtClean="0">
                <a:solidFill>
                  <a:schemeClr val="tx1"/>
                </a:solidFill>
              </a:rPr>
              <a:t> </a:t>
            </a:r>
            <a:r>
              <a:rPr lang="de-DE" sz="1800" b="1" dirty="0" err="1" smtClean="0">
                <a:solidFill>
                  <a:schemeClr val="tx1"/>
                </a:solidFill>
              </a:rPr>
              <a:t>interruption</a:t>
            </a:r>
            <a:endParaRPr lang="de-DE" sz="1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800" dirty="0" err="1" smtClean="0">
                <a:solidFill>
                  <a:schemeClr val="accent2"/>
                </a:solidFill>
              </a:rPr>
              <a:t>Documentation</a:t>
            </a:r>
            <a:r>
              <a:rPr lang="de-DE" sz="1800" dirty="0" smtClean="0">
                <a:solidFill>
                  <a:schemeClr val="accent2"/>
                </a:solidFill>
              </a:rPr>
              <a:t> of </a:t>
            </a:r>
            <a:r>
              <a:rPr lang="de-DE" sz="1800" dirty="0" err="1" smtClean="0">
                <a:solidFill>
                  <a:schemeClr val="accent2"/>
                </a:solidFill>
              </a:rPr>
              <a:t>deviations</a:t>
            </a:r>
            <a:r>
              <a:rPr lang="de-DE" sz="1800" dirty="0" smtClean="0">
                <a:solidFill>
                  <a:schemeClr val="accent2"/>
                </a:solidFill>
              </a:rPr>
              <a:t> of </a:t>
            </a:r>
            <a:r>
              <a:rPr lang="de-DE" sz="1800" dirty="0" err="1" smtClean="0">
                <a:solidFill>
                  <a:schemeClr val="accent2"/>
                </a:solidFill>
              </a:rPr>
              <a:t>irradiation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parameters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from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tolerance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levels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pre</a:t>
            </a:r>
            <a:r>
              <a:rPr lang="de-DE" sz="1800" dirty="0" smtClean="0">
                <a:solidFill>
                  <a:schemeClr val="accent2"/>
                </a:solidFill>
              </a:rPr>
              <a:t>-set in </a:t>
            </a:r>
            <a:r>
              <a:rPr lang="de-DE" sz="1800" dirty="0" err="1" smtClean="0">
                <a:solidFill>
                  <a:schemeClr val="accent2"/>
                </a:solidFill>
              </a:rPr>
              <a:t>the</a:t>
            </a:r>
            <a:r>
              <a:rPr lang="de-DE" sz="1800" dirty="0" smtClean="0">
                <a:solidFill>
                  <a:schemeClr val="accent2"/>
                </a:solidFill>
              </a:rPr>
              <a:t> QM-System :</a:t>
            </a: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</a:t>
            </a:r>
            <a:r>
              <a:rPr lang="de-DE" sz="1200" dirty="0" smtClean="0"/>
              <a:t>4.3.3.6 </a:t>
            </a:r>
            <a:r>
              <a:rPr lang="de-DE" sz="1200" dirty="0"/>
              <a:t>Abweichungen von den Sollwerten der BESTRAHLUNGSPARAMETER </a:t>
            </a:r>
            <a:endParaRPr lang="de-DE" sz="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100" b="0" dirty="0" smtClean="0"/>
              <a:t>Bei </a:t>
            </a:r>
            <a:r>
              <a:rPr lang="de-DE" sz="1100" b="0" dirty="0"/>
              <a:t>Abweichungen </a:t>
            </a:r>
            <a:r>
              <a:rPr lang="de-DE" sz="1100" b="0" dirty="0" smtClean="0"/>
              <a:t>der</a:t>
            </a:r>
            <a:r>
              <a:rPr lang="de-DE" sz="1050" b="0" dirty="0" smtClean="0"/>
              <a:t> BESTRAHLUNGSPARAMETER </a:t>
            </a:r>
            <a:r>
              <a:rPr lang="de-DE" sz="1050" b="0" dirty="0" smtClean="0">
                <a:solidFill>
                  <a:schemeClr val="tx1"/>
                </a:solidFill>
              </a:rPr>
              <a:t> </a:t>
            </a:r>
            <a:r>
              <a:rPr lang="de-DE" sz="1100" b="0" dirty="0" smtClean="0"/>
              <a:t>von </a:t>
            </a:r>
            <a:r>
              <a:rPr lang="de-DE" sz="1100" b="0" dirty="0"/>
              <a:t>ihren Sollwerten sind alle Angaben zu protokollieren, mit deren Hilfe </a:t>
            </a:r>
            <a:r>
              <a:rPr lang="de-DE" sz="1100" b="0" dirty="0" smtClean="0"/>
              <a:t>klinisch </a:t>
            </a:r>
            <a:r>
              <a:rPr lang="de-DE" sz="1100" b="0" dirty="0"/>
              <a:t>relevante Auswirkungen auf die berechnete dreidimensionale Verteilung der </a:t>
            </a:r>
            <a:r>
              <a:rPr lang="de-DE" sz="1100" b="0" cap="small" dirty="0" smtClean="0"/>
              <a:t>Energiedosis</a:t>
            </a:r>
            <a:r>
              <a:rPr lang="de-DE" sz="1100" b="0" dirty="0" smtClean="0"/>
              <a:t> abgeschätzt </a:t>
            </a:r>
            <a:r>
              <a:rPr lang="de-DE" sz="1100" b="0" dirty="0"/>
              <a:t>werden </a:t>
            </a:r>
            <a:r>
              <a:rPr lang="de-DE" sz="1100" b="0" dirty="0" smtClean="0"/>
              <a:t>können</a:t>
            </a:r>
            <a:r>
              <a:rPr lang="de-DE" sz="1100" b="0" dirty="0"/>
              <a:t>. Eine Abweichung vom Sollwert eines </a:t>
            </a:r>
            <a:r>
              <a:rPr lang="de-DE" sz="1050" b="0" dirty="0"/>
              <a:t>BESTRAHLUNGSPARAMETER</a:t>
            </a:r>
            <a:r>
              <a:rPr lang="de-DE" sz="1100" dirty="0"/>
              <a:t> 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b="0" dirty="0" smtClean="0"/>
              <a:t>liegt </a:t>
            </a:r>
            <a:r>
              <a:rPr lang="de-DE" sz="1100" b="0" dirty="0"/>
              <a:t>dann nicht vor, wenn im </a:t>
            </a:r>
            <a:r>
              <a:rPr lang="de-DE" sz="1100" b="0" dirty="0" smtClean="0"/>
              <a:t>QM-</a:t>
            </a:r>
            <a:r>
              <a:rPr lang="de-DE" sz="1100" b="0" cap="small" dirty="0" smtClean="0"/>
              <a:t>System</a:t>
            </a:r>
            <a:r>
              <a:rPr lang="de-DE" sz="1100" b="0" dirty="0" smtClean="0"/>
              <a:t> der </a:t>
            </a:r>
            <a:r>
              <a:rPr lang="de-DE" sz="1100" b="0" dirty="0"/>
              <a:t>Klinik für den Parameter ein Toleranzbereich vorgegeben ist und der Parameterwert innerhalb des Toleranzbereiches liegt. </a:t>
            </a:r>
          </a:p>
          <a:p>
            <a:pPr marL="0" indent="0">
              <a:buNone/>
            </a:pPr>
            <a:r>
              <a:rPr lang="de-DE" sz="1100" b="0" dirty="0"/>
              <a:t>Abweichungen von den Sollwerten der </a:t>
            </a:r>
            <a:r>
              <a:rPr lang="de-DE" sz="1050" b="0" dirty="0"/>
              <a:t>BESTRAHLUNGSPARAMETER</a:t>
            </a:r>
            <a:r>
              <a:rPr lang="de-DE" sz="1100" dirty="0"/>
              <a:t> </a:t>
            </a:r>
            <a:r>
              <a:rPr lang="de-DE" sz="1100" dirty="0" smtClean="0">
                <a:solidFill>
                  <a:schemeClr val="tx1"/>
                </a:solidFill>
              </a:rPr>
              <a:t> </a:t>
            </a:r>
            <a:r>
              <a:rPr lang="de-DE" sz="1100" b="0" dirty="0" smtClean="0"/>
              <a:t>liegen </a:t>
            </a:r>
            <a:r>
              <a:rPr lang="de-DE" sz="1100" b="0" dirty="0"/>
              <a:t>auch dann vor, wenn eine </a:t>
            </a:r>
            <a:r>
              <a:rPr lang="de-DE" sz="1050" b="0" dirty="0" smtClean="0"/>
              <a:t>BESTRAHLUNG</a:t>
            </a:r>
            <a:r>
              <a:rPr lang="de-DE" sz="1050" b="0" dirty="0" smtClean="0">
                <a:solidFill>
                  <a:schemeClr val="tx1"/>
                </a:solidFill>
              </a:rPr>
              <a:t> </a:t>
            </a:r>
            <a:r>
              <a:rPr lang="de-DE" sz="1100" b="0" dirty="0" smtClean="0"/>
              <a:t>gewollt </a:t>
            </a:r>
            <a:r>
              <a:rPr lang="de-DE" sz="1100" b="0" dirty="0"/>
              <a:t>oder ungewollt vorzeitig beendet wurde. </a:t>
            </a:r>
            <a:r>
              <a:rPr lang="de-DE" sz="1100" b="0" dirty="0" smtClean="0"/>
              <a:t/>
            </a:r>
            <a:br>
              <a:rPr lang="de-DE" sz="1100" b="0" dirty="0" smtClean="0"/>
            </a:b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7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  <a:ln>
            <a:noFill/>
          </a:ln>
        </p:spPr>
        <p:txBody>
          <a:bodyPr/>
          <a:lstStyle/>
          <a:p>
            <a:r>
              <a:rPr lang="de-DE" dirty="0"/>
              <a:t>DIN 6827 -</a:t>
            </a:r>
            <a:r>
              <a:rPr lang="de-DE" dirty="0" smtClean="0"/>
              <a:t>3 : 2021-09</a:t>
            </a:r>
            <a:r>
              <a:rPr lang="de-DE" dirty="0"/>
              <a:t/>
            </a:r>
            <a:br>
              <a:rPr lang="de-DE" dirty="0"/>
            </a:br>
            <a:r>
              <a:rPr lang="de-DE" sz="1200" dirty="0">
                <a:solidFill>
                  <a:schemeClr val="tx1"/>
                </a:solidFill>
              </a:rPr>
              <a:t>Protokollierung bei der medizinischen Anwendung ionisierender Strahlung 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Teil</a:t>
            </a:r>
            <a:r>
              <a:rPr lang="de-DE" sz="1200" dirty="0">
                <a:solidFill>
                  <a:schemeClr val="tx1"/>
                </a:solidFill>
              </a:rPr>
              <a:t> 3: 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Brachytherapie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mit umschlossenen Strahlungsquellen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6"/>
    </mc:Choice>
    <mc:Fallback xmlns="">
      <p:transition spd="slow" advTm="8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14" x="2422525" y="2193925"/>
          <p14:tracePt t="5657" x="2422525" y="2185988"/>
          <p14:tracePt t="5679" x="2422525" y="2171700"/>
          <p14:tracePt t="5687" x="2422525" y="2157413"/>
          <p14:tracePt t="5692" x="2428875" y="2143125"/>
          <p14:tracePt t="5709" x="2436813" y="2114550"/>
          <p14:tracePt t="5710" x="2436813" y="2085975"/>
          <p14:tracePt t="5725" x="2436813" y="2071688"/>
          <p14:tracePt t="5744" x="2436813" y="2065338"/>
          <p14:tracePt t="5762" x="2436813" y="2051050"/>
          <p14:tracePt t="5776" x="2436813" y="2028825"/>
          <p14:tracePt t="5793" x="2436813" y="2008188"/>
          <p14:tracePt t="5793" x="2436813" y="1993900"/>
          <p14:tracePt t="5825" x="2436813" y="1985963"/>
          <p14:tracePt t="5859" x="2436813" y="1979613"/>
          <p14:tracePt t="5991" x="2443163" y="1979613"/>
          <p14:tracePt t="5991" x="2451100" y="1979613"/>
          <p14:tracePt t="6007" x="2465388" y="1979613"/>
          <p14:tracePt t="6014" x="2479675" y="1979613"/>
          <p14:tracePt t="6022" x="2493963" y="1971675"/>
          <p14:tracePt t="6028" x="2514600" y="1971675"/>
          <p14:tracePt t="6043" x="2528888" y="1971675"/>
          <p14:tracePt t="6059" x="2571750" y="1957388"/>
          <p14:tracePt t="6079" x="2636838" y="1943100"/>
          <p14:tracePt t="6092" x="2714625" y="1914525"/>
          <p14:tracePt t="6109" x="2808288" y="1871663"/>
          <p14:tracePt t="6127" x="2914650" y="1857375"/>
          <p14:tracePt t="6143" x="3014663" y="1843088"/>
          <p14:tracePt t="6159" x="3128963" y="1828800"/>
          <p14:tracePt t="6177" x="3251200" y="1808163"/>
          <p14:tracePt t="6192" x="3414713" y="1785938"/>
          <p14:tracePt t="6210" x="3514725" y="1779588"/>
          <p14:tracePt t="6225" x="3594100" y="1765300"/>
          <p14:tracePt t="6243" x="3665538" y="1751013"/>
          <p14:tracePt t="6260" x="3751263" y="1736725"/>
          <p14:tracePt t="6277" x="3829050" y="1736725"/>
          <p14:tracePt t="6294" x="3937000" y="1722438"/>
          <p14:tracePt t="6309" x="4094163" y="1708150"/>
          <p14:tracePt t="6327" x="4214813" y="1693863"/>
          <p14:tracePt t="6343" x="4357688" y="1679575"/>
          <p14:tracePt t="6361" x="4494213" y="1657350"/>
          <p14:tracePt t="6377" x="4629150" y="1628775"/>
          <p14:tracePt t="6393" x="4743450" y="1608138"/>
          <p14:tracePt t="6409" x="4800600" y="1600200"/>
          <p14:tracePt t="6426" x="4837113" y="1593850"/>
          <p14:tracePt t="6442" x="4857750" y="1593850"/>
          <p14:tracePt t="6477" x="4857750" y="1585913"/>
          <p14:tracePt t="6508" x="4857750" y="1579563"/>
          <p14:tracePt t="6680" x="4851400" y="1585913"/>
          <p14:tracePt t="6687" x="4843463" y="1585913"/>
          <p14:tracePt t="6694" x="4837113" y="1585913"/>
          <p14:tracePt t="6709" x="4822825" y="1593850"/>
          <p14:tracePt t="6710" x="4794250" y="1593850"/>
          <p14:tracePt t="6710" x="0" y="0"/>
        </p14:tracePtLst>
        <p14:tracePtLst>
          <p14:tracePt t="11984" x="3151188" y="2193925"/>
          <p14:tracePt t="12062" x="3157538" y="2193925"/>
          <p14:tracePt t="12070" x="3179763" y="2179638"/>
          <p14:tracePt t="12079" x="3228975" y="2157413"/>
          <p14:tracePt t="12087" x="3251200" y="2151063"/>
          <p14:tracePt t="12093" x="3286125" y="2122488"/>
          <p14:tracePt t="12115" x="3308350" y="2100263"/>
          <p14:tracePt t="12128" x="3314700" y="2093913"/>
          <p14:tracePt t="12147" x="3314700" y="2085975"/>
          <p14:tracePt t="12161" x="3308350" y="2057400"/>
          <p14:tracePt t="12181" x="3300413" y="2036763"/>
          <p14:tracePt t="12195" x="3294063" y="2028825"/>
          <p14:tracePt t="12216" x="3286125" y="2022475"/>
          <p14:tracePt t="12250" x="3286125" y="2014538"/>
          <p14:tracePt t="12288" x="3279775" y="2014538"/>
          <p14:tracePt t="12297" x="3265488" y="2008188"/>
          <p14:tracePt t="12304" x="3251200" y="2000250"/>
          <p14:tracePt t="12304" x="3236913" y="2000250"/>
          <p14:tracePt t="12315" x="3236913" y="1993900"/>
          <p14:tracePt t="12327" x="3171825" y="1979613"/>
          <p14:tracePt t="12347" x="3128963" y="1971675"/>
          <p14:tracePt t="12362" x="3079750" y="1971675"/>
          <p14:tracePt t="12380" x="3043238" y="1971675"/>
          <p14:tracePt t="12394" x="3028950" y="1971675"/>
          <p14:tracePt t="12411" x="3022600" y="1971675"/>
          <p14:tracePt t="12426" x="3000375" y="1971675"/>
          <p14:tracePt t="12426" x="2986088" y="1979613"/>
          <p14:tracePt t="12445" x="2951163" y="1985963"/>
          <p14:tracePt t="12461" x="2879725" y="2000250"/>
          <p14:tracePt t="12478" x="2765425" y="2028825"/>
          <p14:tracePt t="12493" x="2686050" y="2057400"/>
          <p14:tracePt t="12511" x="2671763" y="2057400"/>
          <p14:tracePt t="12527" x="2671763" y="2065338"/>
          <p14:tracePt t="12586" x="2671763" y="2079625"/>
          <p14:tracePt t="12602" x="2679700" y="2093913"/>
          <p14:tracePt t="12604" x="2686050" y="2100263"/>
          <p14:tracePt t="12611" x="2714625" y="2128838"/>
          <p14:tracePt t="12626" x="2743200" y="2157413"/>
          <p14:tracePt t="12644" x="2786063" y="2179638"/>
          <p14:tracePt t="12661" x="2843213" y="2200275"/>
          <p14:tracePt t="12661" x="2865438" y="2200275"/>
          <p14:tracePt t="12679" x="2908300" y="2214563"/>
          <p14:tracePt t="12696" x="3000375" y="2228850"/>
          <p14:tracePt t="12712" x="3094038" y="2236788"/>
          <p14:tracePt t="12727" x="3208338" y="2243138"/>
          <p14:tracePt t="12744" x="3328988" y="2257425"/>
          <p14:tracePt t="12760" x="3457575" y="2265363"/>
          <p14:tracePt t="12778" x="3571875" y="2265363"/>
          <p14:tracePt t="12793" x="3665538" y="2271713"/>
          <p14:tracePt t="12793" x="3686175" y="2271713"/>
          <p14:tracePt t="12813" x="3722688" y="2271713"/>
          <p14:tracePt t="12826" x="3779838" y="2271713"/>
          <p14:tracePt t="12826" x="3800475" y="2271713"/>
          <p14:tracePt t="12845" x="3857625" y="2271713"/>
          <p14:tracePt t="12860" x="3922713" y="2257425"/>
          <p14:tracePt t="12878" x="3994150" y="2251075"/>
          <p14:tracePt t="12894" x="4065588" y="2243138"/>
          <p14:tracePt t="12912" x="4137025" y="2236788"/>
          <p14:tracePt t="12928" x="4208463" y="2236788"/>
          <p14:tracePt t="12945" x="4265613" y="2228850"/>
          <p14:tracePt t="12961" x="4329113" y="2228850"/>
          <p14:tracePt t="12978" x="4408488" y="2236788"/>
          <p14:tracePt t="12994" x="4486275" y="2236788"/>
          <p14:tracePt t="13010" x="4572000" y="2236788"/>
          <p14:tracePt t="13027" x="4637088" y="2236788"/>
          <p14:tracePt t="13045" x="4672013" y="2236788"/>
          <p14:tracePt t="13062" x="4694238" y="2236788"/>
          <p14:tracePt t="13062" x="4714875" y="2236788"/>
          <p14:tracePt t="13080" x="4737100" y="2236788"/>
          <p14:tracePt t="13093" x="4814888" y="2236788"/>
          <p14:tracePt t="13110" x="4914900" y="2236788"/>
          <p14:tracePt t="13128" x="5029200" y="2228850"/>
          <p14:tracePt t="13143" x="5137150" y="2214563"/>
          <p14:tracePt t="13161" x="5243513" y="2200275"/>
          <p14:tracePt t="13177" x="5394325" y="2179638"/>
          <p14:tracePt t="13195" x="5508625" y="2171700"/>
          <p14:tracePt t="13211" x="5614988" y="2157413"/>
          <p14:tracePt t="13227" x="5715000" y="2151063"/>
          <p14:tracePt t="13244" x="5815013" y="2136775"/>
          <p14:tracePt t="13260" x="5886450" y="2122488"/>
          <p14:tracePt t="13277" x="5922963" y="2114550"/>
          <p14:tracePt t="13309" x="5943600" y="2108200"/>
          <p14:tracePt t="13344" x="5943600" y="2100263"/>
          <p14:tracePt t="13359" x="5943600" y="2071688"/>
          <p14:tracePt t="13370" x="5937250" y="2057400"/>
          <p14:tracePt t="13380" x="5929313" y="2022475"/>
          <p14:tracePt t="13397" x="5915025" y="1993900"/>
          <p14:tracePt t="13411" x="5865813" y="1922463"/>
          <p14:tracePt t="13431" x="5808663" y="1885950"/>
          <p14:tracePt t="13445" x="5694363" y="1851025"/>
          <p14:tracePt t="13464" x="5572125" y="1828800"/>
          <p14:tracePt t="13478" x="5465763" y="1828800"/>
          <p14:tracePt t="13495" x="5357813" y="1828800"/>
          <p14:tracePt t="13511" x="5322888" y="1828800"/>
          <p14:tracePt t="13641" x="5322888" y="1836738"/>
          <p14:tracePt t="13657" x="5322888" y="1843088"/>
          <p14:tracePt t="13681" x="5322888" y="1851025"/>
          <p14:tracePt t="13762" x="0" y="0"/>
        </p14:tracePtLst>
        <p14:tracePtLst>
          <p14:tracePt t="47046" x="4014788" y="2736850"/>
          <p14:tracePt t="47103" x="4022725" y="2722563"/>
          <p14:tracePt t="47103" x="4029075" y="2714625"/>
          <p14:tracePt t="47114" x="4043363" y="2700338"/>
          <p14:tracePt t="47132" x="4057650" y="2679700"/>
          <p14:tracePt t="47133" x="4086225" y="2651125"/>
          <p14:tracePt t="47133" x="4108450" y="2636838"/>
          <p14:tracePt t="47150" x="4122738" y="2622550"/>
          <p14:tracePt t="47165" x="4171950" y="2586038"/>
          <p14:tracePt t="47183" x="4194175" y="2579688"/>
          <p14:tracePt t="47199" x="4200525" y="2579688"/>
          <p14:tracePt t="47297" x="4208463" y="2579688"/>
          <p14:tracePt t="47383" x="4208463" y="2571750"/>
          <p14:tracePt t="47431" x="4208463" y="2565400"/>
          <p14:tracePt t="47463" x="4208463" y="2557463"/>
          <p14:tracePt t="47503" x="4200525" y="2557463"/>
          <p14:tracePt t="47525" x="4194175" y="2557463"/>
          <p14:tracePt t="47545" x="4186238" y="2557463"/>
          <p14:tracePt t="47555" x="4179888" y="2557463"/>
          <p14:tracePt t="47564" x="4171950" y="2557463"/>
          <p14:tracePt t="47589" x="4157663" y="2557463"/>
          <p14:tracePt t="47605" x="3929063" y="2600325"/>
          <p14:tracePt t="47606" x="3829050" y="2622550"/>
          <p14:tracePt t="47615" x="3586163" y="2693988"/>
          <p14:tracePt t="47632" x="3143250" y="2786063"/>
          <p14:tracePt t="47650" x="3022600" y="2814638"/>
          <p14:tracePt t="47665" x="2722563" y="2843213"/>
          <p14:tracePt t="47683" x="2600325" y="2857500"/>
          <p14:tracePt t="47699" x="2514600" y="2871788"/>
          <p14:tracePt t="47715" x="2465388" y="2879725"/>
          <p14:tracePt t="47732" x="2457450" y="2879725"/>
          <p14:tracePt t="47993" x="2457450" y="2886075"/>
          <p14:tracePt t="47999" x="2457450" y="2894013"/>
          <p14:tracePt t="48415" x="2465388" y="2879725"/>
          <p14:tracePt t="48425" x="2471738" y="2857500"/>
          <p14:tracePt t="48426" x="2493963" y="2828925"/>
          <p14:tracePt t="48432" x="2528888" y="2765425"/>
          <p14:tracePt t="48449" x="2551113" y="2708275"/>
          <p14:tracePt t="48467" x="2579688" y="2657475"/>
          <p14:tracePt t="48482" x="2586038" y="2608263"/>
          <p14:tracePt t="48482" x="2593975" y="2586038"/>
          <p14:tracePt t="48503" x="2600325" y="2571750"/>
          <p14:tracePt t="48516" x="2600325" y="2543175"/>
          <p14:tracePt t="48516" x="2600325" y="2528888"/>
          <p14:tracePt t="48535" x="2600325" y="2514600"/>
          <p14:tracePt t="48549" x="2593975" y="2493963"/>
          <p14:tracePt t="48566" x="2586038" y="2486025"/>
          <p14:tracePt t="48582" x="2565400" y="2465388"/>
          <p14:tracePt t="48600" x="2514600" y="2436813"/>
          <p14:tracePt t="48615" x="2414588" y="2400300"/>
          <p14:tracePt t="48633" x="2265363" y="2371725"/>
          <p14:tracePt t="48649" x="2065338" y="2357438"/>
          <p14:tracePt t="48667" x="1951038" y="2357438"/>
          <p14:tracePt t="48682" x="1900238" y="2357438"/>
          <p14:tracePt t="48721" x="1893888" y="2357438"/>
          <p14:tracePt t="48784" x="1885950" y="2365375"/>
          <p14:tracePt t="48792" x="1871663" y="2400300"/>
          <p14:tracePt t="48793" x="1871663" y="2422525"/>
          <p14:tracePt t="48801" x="1857375" y="2479675"/>
          <p14:tracePt t="48816" x="1865313" y="2551113"/>
          <p14:tracePt t="48834" x="1922463" y="2636838"/>
          <p14:tracePt t="48851" x="2043113" y="2714625"/>
          <p14:tracePt t="48867" x="2279650" y="2779713"/>
          <p14:tracePt t="48883" x="2900363" y="2828925"/>
          <p14:tracePt t="48901" x="3308350" y="2851150"/>
          <p14:tracePt t="48933" x="3551238" y="2843213"/>
          <p14:tracePt t="48934" x="3651250" y="2828925"/>
          <p14:tracePt t="48934" x="3657600" y="2828925"/>
          <p14:tracePt t="49046" x="3651250" y="2828925"/>
          <p14:tracePt t="49059" x="3629025" y="2828925"/>
          <p14:tracePt t="49072" x="3629025" y="2836863"/>
          <p14:tracePt t="49072" x="0" y="0"/>
        </p14:tracePtLst>
        <p14:tracePtLst>
          <p14:tracePt t="60055" x="1265238" y="6000750"/>
          <p14:tracePt t="60139" x="1265238" y="5994400"/>
          <p14:tracePt t="60145" x="1271588" y="5994400"/>
          <p14:tracePt t="60152" x="1279525" y="5986463"/>
          <p14:tracePt t="60168" x="1285875" y="5972175"/>
          <p14:tracePt t="60168" x="1293813" y="5972175"/>
          <p14:tracePt t="60187" x="1293813" y="5965825"/>
          <p14:tracePt t="60201" x="1300163" y="5965825"/>
          <p14:tracePt t="60218" x="1308100" y="5951538"/>
          <p14:tracePt t="60235" x="1322388" y="5922963"/>
          <p14:tracePt t="60254" x="1343025" y="5894388"/>
          <p14:tracePt t="60267" x="1365250" y="5857875"/>
          <p14:tracePt t="60286" x="1400175" y="5815013"/>
          <p14:tracePt t="60301" x="1436688" y="5737225"/>
          <p14:tracePt t="60318" x="1500188" y="5594350"/>
          <p14:tracePt t="60334" x="1543050" y="5457825"/>
          <p14:tracePt t="60352" x="1579563" y="5294313"/>
          <p14:tracePt t="60367" x="1657350" y="5057775"/>
          <p14:tracePt t="60386" x="1736725" y="4822825"/>
          <p14:tracePt t="60401" x="1771650" y="4529138"/>
          <p14:tracePt t="60401" x="1785938" y="4386263"/>
          <p14:tracePt t="60434" x="1800225" y="4165600"/>
          <p14:tracePt t="60435" x="1800225" y="4057650"/>
          <p14:tracePt t="60435" x="1800225" y="3965575"/>
          <p14:tracePt t="60453" x="1771650" y="3786188"/>
          <p14:tracePt t="60467" x="1728788" y="3657600"/>
          <p14:tracePt t="60486" x="1685925" y="3551238"/>
          <p14:tracePt t="60502" x="1643063" y="3479800"/>
          <p14:tracePt t="60517" x="1593850" y="3408363"/>
          <p14:tracePt t="60535" x="1557338" y="3371850"/>
          <p14:tracePt t="60552" x="1528763" y="3343275"/>
          <p14:tracePt t="60567" x="1485900" y="3314700"/>
          <p14:tracePt t="60586" x="1443038" y="3286125"/>
          <p14:tracePt t="60601" x="1400175" y="3265488"/>
          <p14:tracePt t="60618" x="1350963" y="3251200"/>
          <p14:tracePt t="60636" x="1293813" y="3236913"/>
          <p14:tracePt t="60651" x="1208088" y="3214688"/>
          <p14:tracePt t="60667" x="1100138" y="3200400"/>
          <p14:tracePt t="60684" x="922338" y="3186113"/>
          <p14:tracePt t="60706" x="814388" y="3186113"/>
          <p14:tracePt t="60719" x="750888" y="3200400"/>
          <p14:tracePt t="60740" x="714375" y="3208338"/>
          <p14:tracePt t="60752" x="685800" y="3222625"/>
          <p14:tracePt t="60771" x="665163" y="3228975"/>
          <p14:tracePt t="60785" x="642938" y="3243263"/>
          <p14:tracePt t="60785" x="636588" y="3257550"/>
          <p14:tracePt t="60808" x="622300" y="3279775"/>
          <p14:tracePt t="60820" x="593725" y="3336925"/>
          <p14:tracePt t="60840" x="585788" y="3394075"/>
          <p14:tracePt t="60853" x="585788" y="3457575"/>
          <p14:tracePt t="60872" x="608013" y="3551238"/>
          <p14:tracePt t="60886" x="657225" y="3643313"/>
          <p14:tracePt t="60917" x="722313" y="3714750"/>
          <p14:tracePt t="60918" x="828675" y="3800475"/>
          <p14:tracePt t="60935" x="1093788" y="3965575"/>
          <p14:tracePt t="60953" x="1443038" y="4122738"/>
          <p14:tracePt t="60970" x="1871663" y="4229100"/>
          <p14:tracePt t="60986" x="2308225" y="4286250"/>
          <p14:tracePt t="61002" x="2679700" y="4294188"/>
          <p14:tracePt t="61019" x="2908300" y="4294188"/>
          <p14:tracePt t="61035" x="3036888" y="4286250"/>
          <p14:tracePt t="61052" x="3086100" y="4279900"/>
          <p14:tracePt t="61069" x="3094038" y="4271963"/>
          <p14:tracePt t="6126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  <a:ln>
            <a:noFill/>
          </a:ln>
        </p:spPr>
        <p:txBody>
          <a:bodyPr/>
          <a:lstStyle/>
          <a:p>
            <a:r>
              <a:rPr lang="de-DE" dirty="0"/>
              <a:t>DIN 6827 -</a:t>
            </a:r>
            <a:r>
              <a:rPr lang="de-DE" dirty="0" smtClean="0"/>
              <a:t>3 : 2021-09</a:t>
            </a:r>
            <a:r>
              <a:rPr lang="de-DE" dirty="0"/>
              <a:t/>
            </a:r>
            <a:br>
              <a:rPr lang="de-DE" dirty="0"/>
            </a:br>
            <a:r>
              <a:rPr lang="de-DE" sz="1200" dirty="0">
                <a:solidFill>
                  <a:schemeClr val="tx1"/>
                </a:solidFill>
              </a:rPr>
              <a:t>Protokollierung bei der medizinischen Anwendung ionisierender Strahlung 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Teil</a:t>
            </a:r>
            <a:r>
              <a:rPr lang="de-DE" sz="1200" dirty="0">
                <a:solidFill>
                  <a:schemeClr val="tx1"/>
                </a:solidFill>
              </a:rPr>
              <a:t> 3: 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Brachytherapie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mit umschlossenen Strahlungsquellen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024336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800" dirty="0" err="1" smtClean="0">
                <a:solidFill>
                  <a:schemeClr val="accent2"/>
                </a:solidFill>
              </a:rPr>
              <a:t>old</a:t>
            </a:r>
            <a:r>
              <a:rPr lang="de-DE" sz="1800" dirty="0" smtClean="0">
                <a:solidFill>
                  <a:schemeClr val="accent2"/>
                </a:solidFill>
              </a:rPr>
              <a:t> „</a:t>
            </a:r>
            <a:r>
              <a:rPr lang="de-DE" sz="1800" dirty="0" err="1" smtClean="0">
                <a:solidFill>
                  <a:schemeClr val="accent2"/>
                </a:solidFill>
              </a:rPr>
              <a:t>recording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levels</a:t>
            </a:r>
            <a:r>
              <a:rPr lang="de-DE" sz="1800" dirty="0" smtClean="0">
                <a:solidFill>
                  <a:schemeClr val="accent2"/>
                </a:solidFill>
              </a:rPr>
              <a:t>“ („Protokollierungsstufen“)   </a:t>
            </a:r>
            <a:r>
              <a:rPr lang="de-DE" sz="1800" dirty="0" err="1" smtClean="0">
                <a:solidFill>
                  <a:schemeClr val="accent2"/>
                </a:solidFill>
              </a:rPr>
              <a:t>are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cancelled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originally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(in 1995)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intended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give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detailed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recommendations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record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	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plans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typically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using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radiographs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US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applicator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localization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de-DE" sz="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Level 1:	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Without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applicator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reconstruction</a:t>
            </a:r>
            <a:endParaRPr lang="de-DE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dose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calculation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single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points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using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tables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de-DE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Level 2: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Typically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TPS-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planned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applications</a:t>
            </a:r>
            <a:r>
              <a: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Plans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reconstructing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applicator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generating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dose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distribuions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de-DE" sz="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Level 3:	CT-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based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plans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showing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dose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distributions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on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patient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anatomy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	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generation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treatment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parameters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such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dwell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positions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times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	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TPS</a:t>
            </a:r>
            <a:endParaRPr lang="de-DE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8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75922" y="4792295"/>
            <a:ext cx="835292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</a:rPr>
              <a:t>New </a:t>
            </a:r>
            <a:r>
              <a:rPr lang="de-DE" b="1" dirty="0" err="1" smtClean="0">
                <a:solidFill>
                  <a:schemeClr val="accent2"/>
                </a:solidFill>
              </a:rPr>
              <a:t>standard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refers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</a:rPr>
              <a:t>to</a:t>
            </a:r>
            <a:r>
              <a:rPr lang="de-DE" b="1" dirty="0" smtClean="0">
                <a:solidFill>
                  <a:schemeClr val="accent2"/>
                </a:solidFill>
              </a:rPr>
              <a:t> ICRU reports (38, 58, 50, 62)</a:t>
            </a:r>
          </a:p>
          <a:p>
            <a:r>
              <a:rPr lang="de-DE" dirty="0" err="1" smtClean="0"/>
              <a:t>for</a:t>
            </a:r>
            <a:endParaRPr lang="de-DE" dirty="0" smtClean="0"/>
          </a:p>
          <a:p>
            <a:pPr marL="742950" lvl="1" indent="-285750">
              <a:buFontTx/>
              <a:buChar char="-"/>
            </a:pPr>
            <a:r>
              <a:rPr lang="de-DE" b="1" dirty="0" err="1" smtClean="0"/>
              <a:t>definitions</a:t>
            </a:r>
            <a:r>
              <a:rPr lang="de-DE" b="1" dirty="0" smtClean="0"/>
              <a:t> of </a:t>
            </a:r>
            <a:r>
              <a:rPr lang="de-DE" b="1" dirty="0" err="1" smtClean="0"/>
              <a:t>reference</a:t>
            </a:r>
            <a:r>
              <a:rPr lang="de-DE" b="1" dirty="0" smtClean="0"/>
              <a:t> </a:t>
            </a:r>
            <a:r>
              <a:rPr lang="de-DE" b="1" dirty="0" err="1" smtClean="0"/>
              <a:t>doses</a:t>
            </a:r>
            <a:endParaRPr lang="de-DE" b="1" dirty="0" smtClean="0"/>
          </a:p>
          <a:p>
            <a:pPr marL="742950" lvl="1" indent="-285750">
              <a:buFontTx/>
              <a:buChar char="-"/>
            </a:pPr>
            <a:r>
              <a:rPr lang="de-DE" b="1" dirty="0" err="1" smtClean="0"/>
              <a:t>documentation</a:t>
            </a:r>
            <a:r>
              <a:rPr lang="de-DE" b="1" dirty="0" smtClean="0"/>
              <a:t> of </a:t>
            </a:r>
            <a:r>
              <a:rPr lang="de-DE" b="1" dirty="0" err="1" smtClean="0"/>
              <a:t>application</a:t>
            </a:r>
            <a:endParaRPr lang="de-DE" b="1" dirty="0" smtClean="0"/>
          </a:p>
          <a:p>
            <a:pPr marL="742950" lvl="1" indent="-285750">
              <a:buFontTx/>
              <a:buChar char="-"/>
            </a:pPr>
            <a:r>
              <a:rPr lang="de-DE" b="1" dirty="0" err="1" smtClean="0"/>
              <a:t>recording</a:t>
            </a:r>
            <a:r>
              <a:rPr lang="de-DE" b="1" dirty="0" smtClean="0">
                <a:solidFill>
                  <a:schemeClr val="accent2"/>
                </a:solidFill>
              </a:rPr>
              <a:t> </a:t>
            </a:r>
            <a:endParaRPr lang="de-DE" b="1" dirty="0">
              <a:solidFill>
                <a:schemeClr val="accent2"/>
              </a:solidFill>
            </a:endParaRP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2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0"/>
    </mc:Choice>
    <mc:Fallback xmlns="">
      <p:transition spd="slow" advTm="5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013" x="4314825" y="6515100"/>
          <p14:tracePt t="45057" x="4343400" y="6523038"/>
          <p14:tracePt t="45065" x="4400550" y="6557963"/>
          <p14:tracePt t="45070" x="4486275" y="6600825"/>
          <p14:tracePt t="45082" x="4557713" y="6623050"/>
          <p14:tracePt t="45098" x="4629150" y="6643688"/>
          <p14:tracePt t="45119" x="4729163" y="6665913"/>
          <p14:tracePt t="45135" x="4843463" y="6686550"/>
          <p14:tracePt t="45149" x="4951413" y="6700838"/>
          <p14:tracePt t="45164" x="5022850" y="6708775"/>
          <p14:tracePt t="45164" x="5043488" y="6715125"/>
          <p14:tracePt t="45184" x="5072063" y="6715125"/>
          <p14:tracePt t="45197" x="5137150" y="6729413"/>
          <p14:tracePt t="45217" x="5143500" y="6729413"/>
          <p14:tracePt t="45253" x="5157788" y="6723063"/>
          <p14:tracePt t="45264" x="5157788" y="6708775"/>
          <p14:tracePt t="45269" x="5172075" y="6651625"/>
          <p14:tracePt t="45280" x="5172075" y="6557963"/>
          <p14:tracePt t="45296" x="5172075" y="6457950"/>
          <p14:tracePt t="45314" x="5151438" y="6337300"/>
          <p14:tracePt t="45331" x="5086350" y="6157913"/>
          <p14:tracePt t="45349" x="5029200" y="6029325"/>
          <p14:tracePt t="45364" x="4943475" y="5900738"/>
          <p14:tracePt t="45381" x="4837113" y="5794375"/>
          <p14:tracePt t="45397" x="4737100" y="5686425"/>
          <p14:tracePt t="45415" x="4643438" y="5586413"/>
          <p14:tracePt t="45432" x="4529138" y="5480050"/>
          <p14:tracePt t="45432" x="4486275" y="5429250"/>
          <p14:tracePt t="45450" x="4394200" y="5337175"/>
          <p14:tracePt t="45464" x="4279900" y="5251450"/>
          <p14:tracePt t="45481" x="4171950" y="5194300"/>
          <p14:tracePt t="45497" x="4079875" y="5157788"/>
          <p14:tracePt t="45514" x="3979863" y="5122863"/>
          <p14:tracePt t="45532" x="3871913" y="5100638"/>
          <p14:tracePt t="45549" x="3665538" y="5094288"/>
          <p14:tracePt t="45568" x="3514725" y="5080000"/>
          <p14:tracePt t="45583" x="3314700" y="5065713"/>
          <p14:tracePt t="45604" x="3000375" y="5065713"/>
          <p14:tracePt t="45615" x="2614613" y="5051425"/>
          <p14:tracePt t="45615" x="2422525" y="5051425"/>
          <p14:tracePt t="45638" x="2200275" y="5051425"/>
          <p14:tracePt t="45649" x="1593850" y="5051425"/>
          <p14:tracePt t="45670" x="1485900" y="5051425"/>
          <p14:tracePt t="45683" x="1314450" y="5043488"/>
          <p14:tracePt t="45683" x="1265238" y="5037138"/>
          <p14:tracePt t="45703" x="1185863" y="5037138"/>
          <p14:tracePt t="45715" x="1122363" y="5037138"/>
          <p14:tracePt t="45736" x="1065213" y="5051425"/>
          <p14:tracePt t="45748" x="1014413" y="5080000"/>
          <p14:tracePt t="45766" x="965200" y="5114925"/>
          <p14:tracePt t="45782" x="879475" y="5180013"/>
          <p14:tracePt t="45799" x="765175" y="5251450"/>
          <p14:tracePt t="45816" x="700088" y="5294313"/>
          <p14:tracePt t="45835" x="665163" y="5337175"/>
          <p14:tracePt t="45848" x="636588" y="5386388"/>
          <p14:tracePt t="45868" x="600075" y="5457825"/>
          <p14:tracePt t="45884" x="571500" y="5537200"/>
          <p14:tracePt t="45884" x="557213" y="5580063"/>
          <p14:tracePt t="45904" x="550863" y="5622925"/>
          <p14:tracePt t="45916" x="536575" y="5729288"/>
          <p14:tracePt t="45916" x="536575" y="5786438"/>
          <p14:tracePt t="45935" x="536575" y="5851525"/>
          <p14:tracePt t="45950" x="542925" y="6029325"/>
          <p14:tracePt t="45968" x="585788" y="6151563"/>
          <p14:tracePt t="45983" x="650875" y="6265863"/>
          <p14:tracePt t="45999" x="708025" y="6329363"/>
          <p14:tracePt t="46015" x="765175" y="6372225"/>
          <p14:tracePt t="46015" x="822325" y="6400800"/>
          <p14:tracePt t="46035" x="885825" y="6429375"/>
          <p14:tracePt t="46048" x="1143000" y="6494463"/>
          <p14:tracePt t="46068" x="1428750" y="6529388"/>
          <p14:tracePt t="46082" x="1785938" y="6572250"/>
          <p14:tracePt t="46100" x="2251075" y="6594475"/>
          <p14:tracePt t="46130" x="2786063" y="6600825"/>
          <p14:tracePt t="46131" x="3351213" y="6586538"/>
          <p14:tracePt t="46147" x="3865563" y="6551613"/>
          <p14:tracePt t="46165" x="4300538" y="6529388"/>
          <p14:tracePt t="46181" x="4822825" y="6500813"/>
          <p14:tracePt t="46202" x="5157788" y="6486525"/>
          <p14:tracePt t="46216" x="5443538" y="6429375"/>
          <p14:tracePt t="46234" x="5672138" y="6372225"/>
          <p14:tracePt t="46248" x="5872163" y="6286500"/>
          <p14:tracePt t="46265" x="6043613" y="6223000"/>
          <p14:tracePt t="46281" x="6186488" y="6157913"/>
          <p14:tracePt t="46299" x="6294438" y="6094413"/>
          <p14:tracePt t="46314" x="6394450" y="5994400"/>
          <p14:tracePt t="46332" x="6423025" y="5922963"/>
          <p14:tracePt t="46348" x="6429375" y="5857875"/>
          <p14:tracePt t="46364" x="6429375" y="5815013"/>
          <p14:tracePt t="46381" x="6408738" y="5772150"/>
          <p14:tracePt t="46400" x="6394450" y="5757863"/>
          <p14:tracePt t="46415" x="6372225" y="5737225"/>
          <p14:tracePt t="46436" x="6365875" y="5729288"/>
          <p14:tracePt t="4652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1800" dirty="0" smtClean="0">
                <a:solidFill>
                  <a:schemeClr val="tx1"/>
                </a:solidFill>
              </a:rPr>
              <a:t/>
            </a:r>
            <a:br>
              <a:rPr lang="de-DE" sz="1800" dirty="0" smtClean="0">
                <a:solidFill>
                  <a:schemeClr val="tx1"/>
                </a:solidFill>
              </a:rPr>
            </a:br>
            <a:r>
              <a:rPr lang="de-DE" sz="1800" dirty="0" err="1">
                <a:solidFill>
                  <a:schemeClr val="accent2"/>
                </a:solidFill>
              </a:rPr>
              <a:t>P</a:t>
            </a:r>
            <a:r>
              <a:rPr lang="de-DE" sz="1800" dirty="0" err="1" smtClean="0">
                <a:solidFill>
                  <a:schemeClr val="accent2"/>
                </a:solidFill>
              </a:rPr>
              <a:t>revious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appendices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describing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the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definition</a:t>
            </a:r>
            <a:r>
              <a:rPr lang="de-DE" sz="1800" dirty="0" smtClean="0">
                <a:solidFill>
                  <a:schemeClr val="accent2"/>
                </a:solidFill>
              </a:rPr>
              <a:t> of </a:t>
            </a:r>
            <a:r>
              <a:rPr lang="de-DE" sz="1800" dirty="0" err="1" smtClean="0">
                <a:solidFill>
                  <a:schemeClr val="accent2"/>
                </a:solidFill>
              </a:rPr>
              <a:t>reference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points</a:t>
            </a:r>
            <a:r>
              <a:rPr lang="de-DE" sz="1800" dirty="0" smtClean="0">
                <a:solidFill>
                  <a:schemeClr val="accent2"/>
                </a:solidFill>
              </a:rPr>
              <a:t> in different </a:t>
            </a:r>
            <a:r>
              <a:rPr lang="de-DE" sz="1800" dirty="0" err="1" smtClean="0">
                <a:solidFill>
                  <a:schemeClr val="accent2"/>
                </a:solidFill>
              </a:rPr>
              <a:t>situations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are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 err="1" smtClean="0">
                <a:solidFill>
                  <a:schemeClr val="accent2"/>
                </a:solidFill>
              </a:rPr>
              <a:t>cancelled</a:t>
            </a:r>
            <a:r>
              <a:rPr lang="de-DE" sz="1800" dirty="0">
                <a:solidFill>
                  <a:schemeClr val="accent2"/>
                </a:solidFill>
              </a:rPr>
              <a:t>	</a:t>
            </a:r>
            <a:r>
              <a:rPr lang="de-DE" sz="1800" dirty="0" smtClean="0">
                <a:solidFill>
                  <a:schemeClr val="accent2"/>
                </a:solidFill>
              </a:rPr>
              <a:t>		</a:t>
            </a:r>
            <a:r>
              <a:rPr lang="de-DE" sz="1400" dirty="0" err="1" smtClean="0">
                <a:solidFill>
                  <a:schemeClr val="tx1"/>
                </a:solidFill>
              </a:rPr>
              <a:t>reference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to</a:t>
            </a:r>
            <a:r>
              <a:rPr lang="de-DE" sz="1400" dirty="0" smtClean="0">
                <a:solidFill>
                  <a:schemeClr val="tx1"/>
                </a:solidFill>
              </a:rPr>
              <a:t> ICRU reports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Old </a:t>
            </a:r>
            <a:r>
              <a:rPr lang="de-DE" sz="1800" dirty="0" err="1" smtClean="0">
                <a:solidFill>
                  <a:schemeClr val="tx1"/>
                </a:solidFill>
              </a:rPr>
              <a:t>standard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should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kept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reference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teaching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purposes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Information also </a:t>
            </a:r>
            <a:r>
              <a:rPr lang="de-DE" sz="1800" dirty="0" err="1" smtClean="0">
                <a:solidFill>
                  <a:schemeClr val="tx1"/>
                </a:solidFill>
              </a:rPr>
              <a:t>available</a:t>
            </a:r>
            <a:r>
              <a:rPr lang="de-DE" sz="1800" dirty="0" smtClean="0">
                <a:solidFill>
                  <a:schemeClr val="tx1"/>
                </a:solidFill>
              </a:rPr>
              <a:t> in DGMP </a:t>
            </a:r>
            <a:r>
              <a:rPr lang="de-DE" sz="1800" dirty="0">
                <a:solidFill>
                  <a:schemeClr val="tx1"/>
                </a:solidFill>
              </a:rPr>
              <a:t>R</a:t>
            </a:r>
            <a:r>
              <a:rPr lang="de-DE" sz="1800" dirty="0" smtClean="0">
                <a:solidFill>
                  <a:schemeClr val="tx1"/>
                </a:solidFill>
              </a:rPr>
              <a:t>eport 14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409-CFA3-47D6-8759-ADCFD0138485}" type="slidenum">
              <a:rPr lang="de-DE" smtClean="0"/>
              <a:t>9</a:t>
            </a:fld>
            <a:endParaRPr lang="de-DE"/>
          </a:p>
        </p:txBody>
      </p:sp>
      <p:pic>
        <p:nvPicPr>
          <p:cNvPr id="4098" name="Picture 2" descr="E:\Strahlentherapie-Lehrbuch Wannenmacher\Schlegel MedPhys\Abbildungen\neue Abbildungen\Abb. 28.14 ne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3369030" cy="23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9"/>
            <a:ext cx="3225732" cy="243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6" y="6525344"/>
            <a:ext cx="4091246" cy="288032"/>
          </a:xfrm>
        </p:spPr>
        <p:txBody>
          <a:bodyPr/>
          <a:lstStyle/>
          <a:p>
            <a:r>
              <a:rPr lang="en-US" dirty="0"/>
              <a:t>Joint Conference of the ÖGMP, DGMP and SGSMP</a:t>
            </a:r>
            <a:r>
              <a:rPr lang="de-DE" dirty="0"/>
              <a:t> - 2021</a:t>
            </a:r>
          </a:p>
        </p:txBody>
      </p:sp>
      <p:sp>
        <p:nvSpPr>
          <p:cNvPr id="9" name="Fußzeilenplatzhalter 3"/>
          <p:cNvSpPr txBox="1">
            <a:spLocks/>
          </p:cNvSpPr>
          <p:nvPr/>
        </p:nvSpPr>
        <p:spPr>
          <a:xfrm>
            <a:off x="3707906" y="4300475"/>
            <a:ext cx="136289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 smtClean="0"/>
              <a:t>DIN 6827-3 : 2003-12</a:t>
            </a:r>
            <a:endParaRPr lang="de-DE" sz="100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  <a:ln>
            <a:noFill/>
          </a:ln>
        </p:spPr>
        <p:txBody>
          <a:bodyPr/>
          <a:lstStyle/>
          <a:p>
            <a:r>
              <a:rPr lang="de-DE" dirty="0"/>
              <a:t>DIN 6827 -</a:t>
            </a:r>
            <a:r>
              <a:rPr lang="de-DE" dirty="0" smtClean="0"/>
              <a:t>3 : 2021-09</a:t>
            </a:r>
            <a:r>
              <a:rPr lang="de-DE" dirty="0"/>
              <a:t/>
            </a:r>
            <a:br>
              <a:rPr lang="de-DE" dirty="0"/>
            </a:br>
            <a:r>
              <a:rPr lang="de-DE" sz="1200" dirty="0">
                <a:solidFill>
                  <a:schemeClr val="tx1"/>
                </a:solidFill>
              </a:rPr>
              <a:t>Protokollierung bei der medizinischen Anwendung ionisierender Strahlung </a:t>
            </a:r>
            <a:r>
              <a:rPr lang="de-DE" sz="1200" dirty="0" smtClean="0">
                <a:solidFill>
                  <a:schemeClr val="tx1"/>
                </a:solidFill>
              </a:rPr>
              <a:t/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Teil</a:t>
            </a:r>
            <a:r>
              <a:rPr lang="de-DE" sz="1200" dirty="0">
                <a:solidFill>
                  <a:schemeClr val="tx1"/>
                </a:solidFill>
              </a:rPr>
              <a:t> 3: 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Brachytherapie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mit umschlossenen Strahlungsquellen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90"/>
    </mc:Choice>
    <mc:Fallback xmlns="">
      <p:transition spd="slow" advTm="4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96" x="3636963" y="5186363"/>
          <p14:tracePt t="12121" x="3622675" y="5165725"/>
          <p14:tracePt t="12128" x="3614738" y="5143500"/>
          <p14:tracePt t="12136" x="3608388" y="5114925"/>
          <p14:tracePt t="12144" x="3557588" y="5008563"/>
          <p14:tracePt t="12156" x="3529013" y="4943475"/>
          <p14:tracePt t="12165" x="3443288" y="4814888"/>
          <p14:tracePt t="12182" x="3314700" y="4586288"/>
          <p14:tracePt t="12198" x="3208338" y="4465638"/>
          <p14:tracePt t="12219" x="3094038" y="4365625"/>
          <p14:tracePt t="12232" x="3008313" y="4279900"/>
          <p14:tracePt t="12250" x="2928938" y="4214813"/>
          <p14:tracePt t="12265" x="2871788" y="4165600"/>
          <p14:tracePt t="12283" x="2822575" y="4129088"/>
          <p14:tracePt t="12300" x="2814638" y="4122738"/>
          <p14:tracePt t="12317" x="2814638" y="4114800"/>
          <p14:tracePt t="12446" x="2836863" y="4143375"/>
          <p14:tracePt t="12456" x="2865438" y="4165600"/>
          <p14:tracePt t="12463" x="2894013" y="4186238"/>
          <p14:tracePt t="12472" x="3008313" y="4214813"/>
          <p14:tracePt t="12482" x="3286125" y="4214813"/>
          <p14:tracePt t="12501" x="3757613" y="4200525"/>
          <p14:tracePt t="12501" x="4114800" y="4165600"/>
          <p14:tracePt t="12518" x="4537075" y="4114800"/>
          <p14:tracePt t="12534" x="5400675" y="4008438"/>
          <p14:tracePt t="12534" x="5857875" y="3937000"/>
          <p14:tracePt t="12551" x="6694488" y="3779838"/>
          <p14:tracePt t="12566" x="7351713" y="3629025"/>
          <p14:tracePt t="12584" x="7780338" y="3422650"/>
          <p14:tracePt t="12598" x="8080375" y="3157538"/>
          <p14:tracePt t="12615" x="8186738" y="2971800"/>
          <p14:tracePt t="12631" x="8208963" y="2822575"/>
          <p14:tracePt t="12649" x="8186738" y="2679700"/>
          <p14:tracePt t="12664" x="8029575" y="2479675"/>
          <p14:tracePt t="12686" x="7843838" y="2371725"/>
          <p14:tracePt t="12701" x="7537450" y="2314575"/>
          <p14:tracePt t="12717" x="7108825" y="2271713"/>
          <p14:tracePt t="12730" x="6637338" y="2271713"/>
          <p14:tracePt t="12747" x="6186488" y="2386013"/>
          <p14:tracePt t="12764" x="5808663" y="2608263"/>
          <p14:tracePt t="12780" x="5551488" y="2900363"/>
          <p14:tracePt t="12796" x="5372100" y="3222625"/>
          <p14:tracePt t="12814" x="5329238" y="3436938"/>
          <p14:tracePt t="12829" x="5437188" y="3714750"/>
          <p14:tracePt t="12849" x="5715000" y="3894138"/>
          <p14:tracePt t="12864" x="6215063" y="4022725"/>
          <p14:tracePt t="12881" x="6937375" y="4051300"/>
          <p14:tracePt t="12897" x="7723188" y="4000500"/>
          <p14:tracePt t="12916" x="8543925" y="3814763"/>
          <p14:tracePt t="12930" x="9137650" y="3451225"/>
          <p14:tracePt t="12951" x="9137650" y="3271838"/>
          <p14:tracePt t="12969" x="9137650" y="3179763"/>
          <p14:tracePt t="12982" x="9123363" y="3136900"/>
          <p14:tracePt t="12982" x="0" y="0"/>
        </p14:tracePtLst>
      </p14:laserTraceLst>
    </p:ext>
  </p:extLs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Bildschirmpräsentation (4:3)</PresentationFormat>
  <Paragraphs>361</Paragraphs>
  <Slides>18</Slides>
  <Notes>16</Notes>
  <HiddenSlides>0</HiddenSlides>
  <MMClips>18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Larissa</vt:lpstr>
      <vt:lpstr>New DIN reports for brachytherapy</vt:lpstr>
      <vt:lpstr>PowerPoint-Präsentation</vt:lpstr>
      <vt:lpstr>DIN 6853-2 :  2021-08 Medizinische ferngesteuerte, automatisch betriebene Afterloading-Anlagen   Teil 2: Strahlenschutzregeln für die Errichtung</vt:lpstr>
      <vt:lpstr>DIN 6853-5 :  2021-08 Medizinische ferngesteuerte, automatisch betriebene Afterloading-Anlagen   Teil 5:   Konstanzprüfung von Kennmerkmalen</vt:lpstr>
      <vt:lpstr>DIN 6827-3 : 2021-09 Protokollierung bei der medizinischen Anwendung ionisierender Strahlung  Teil 3:  Brachytherapie mit umschlossenen Strahlungsquellen</vt:lpstr>
      <vt:lpstr>Adverse Events and Quality Management</vt:lpstr>
      <vt:lpstr>DIN 6827 -3 : 2021-09 Protokollierung bei der medizinischen Anwendung ionisierender Strahlung  Teil 3:  Brachytherapie mit umschlossenen Strahlungsquellen</vt:lpstr>
      <vt:lpstr>DIN 6827 -3 : 2021-09 Protokollierung bei der medizinischen Anwendung ionisierender Strahlung  Teil 3:  Brachytherapie mit umschlossenen Strahlungsquellen</vt:lpstr>
      <vt:lpstr>DIN 6827 -3 : 2021-09 Protokollierung bei der medizinischen Anwendung ionisierender Strahlung  Teil 3:  Brachytherapie mit umschlossenen Strahlungsquellen</vt:lpstr>
      <vt:lpstr>DIN 6803</vt:lpstr>
      <vt:lpstr>DIN 6803-2 : 2020-12  Dosimetrie für die Photonen-Brachytherapie  Teil 2:   Strahler, Strahlerkalibrierung, Strahlerprüfung und Dosisberechnung</vt:lpstr>
      <vt:lpstr>DIN 6803-2 : 2020-12 Strahler, Strahlerkalibrierung, Strahlerprüfung und Dosisberechnung</vt:lpstr>
      <vt:lpstr>DIN 6803-2 : 2020-12 Strahler, Strahlerkalibrierung, Strahlerprüfung und Dosisberechnung</vt:lpstr>
      <vt:lpstr>PowerPoint-Präsentation</vt:lpstr>
      <vt:lpstr>DIN 6803-3   -  Work in progress NAR assignment to develop recommendations for experimental dosimetry   for HE sources,      for LE sources, later</vt:lpstr>
      <vt:lpstr>DIN 6803-4  -  work in progress</vt:lpstr>
      <vt:lpstr>DIN 6803-4  -  work in progress Dosimetry of eBT sources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Neuere Fortschritte in der IORT</dc:title>
  <dc:creator>fwh</dc:creator>
  <cp:lastModifiedBy>Frank Hensley</cp:lastModifiedBy>
  <cp:revision>342</cp:revision>
  <dcterms:created xsi:type="dcterms:W3CDTF">2019-07-18T09:43:25Z</dcterms:created>
  <dcterms:modified xsi:type="dcterms:W3CDTF">2021-09-02T07:39:55Z</dcterms:modified>
</cp:coreProperties>
</file>